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media/image7.jpeg" ContentType="image/jpeg"/>
  <Override PartName="/ppt/media/image20.jpeg" ContentType="image/jpeg"/>
  <Override PartName="/ppt/media/image30.png" ContentType="image/png"/>
  <Override PartName="/ppt/media/image11.jpeg" ContentType="image/jpeg"/>
  <Override PartName="/ppt/media/image22.jpeg" ContentType="image/jpeg"/>
  <Override PartName="/ppt/media/image24.jpeg" ContentType="image/jpeg"/>
  <Override PartName="/ppt/media/image13.jpeg" ContentType="image/jpeg"/>
  <Override PartName="/ppt/media/image14.wmf" ContentType="image/x-wmf"/>
  <Override PartName="/ppt/media/image2.jpeg" ContentType="image/jpeg"/>
  <Override PartName="/ppt/media/image16.wmf" ContentType="image/x-wmf"/>
  <Override PartName="/ppt/media/image15.jpeg" ContentType="image/jpeg"/>
  <Override PartName="/ppt/media/image4.jpeg" ContentType="image/jpeg"/>
  <Override PartName="/ppt/media/image32.jpeg" ContentType="image/jpeg"/>
  <Override PartName="/ppt/media/image17.jpeg" ContentType="image/jpeg"/>
  <Override PartName="/ppt/media/image28.jpeg" ContentType="image/jpeg"/>
  <Override PartName="/ppt/media/image6.jpeg" ContentType="image/jpeg"/>
  <Override PartName="/ppt/media/image19.jpeg" ContentType="image/jpeg"/>
  <Override PartName="/ppt/media/image8.jpeg" ContentType="image/jpeg"/>
  <Override PartName="/ppt/media/image9.png" ContentType="image/png"/>
  <Override PartName="/ppt/media/image10.jpeg" ContentType="image/jpeg"/>
  <Override PartName="/ppt/media/image21.jpeg" ContentType="image/jpeg"/>
  <Override PartName="/ppt/media/image12.jpeg" ContentType="image/jpeg"/>
  <Override PartName="/ppt/media/image23.jpeg" ContentType="image/jpeg"/>
  <Override PartName="/ppt/media/image1.jpeg" ContentType="image/jpeg"/>
  <Override PartName="/ppt/media/image25.jpeg" ContentType="image/jpeg"/>
  <Override PartName="/ppt/media/image3.jpeg" ContentType="image/jpeg"/>
  <Override PartName="/ppt/media/image31.jpeg" ContentType="image/jpeg"/>
  <Override PartName="/ppt/media/image26.wmf" ContentType="image/x-wmf"/>
  <Override PartName="/ppt/media/image27.jpeg" ContentType="image/jpeg"/>
  <Override PartName="/ppt/media/image5.jpeg" ContentType="image/jpeg"/>
  <Override PartName="/ppt/media/image29.jpeg" ContentType="image/jpeg"/>
  <Override PartName="/ppt/media/image18.jpeg" ContentType="image/jpeg"/>
  <Override PartName="/ppt/slideLayouts/slideLayout14.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15.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5.xml" ContentType="application/vnd.openxmlformats-officedocument.presentationml.slideLayout+xml"/>
  <Override PartName="/ppt/slideLayouts/slideLayout22.xml" ContentType="application/vnd.openxmlformats-officedocument.presentationml.slideLayout+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Layouts/slideLayout12.xml" ContentType="application/vnd.openxmlformats-officedocument.presentationml.slideLayout+xml"/>
  <Override PartName="/ppt/slideLayouts/slideLayout6.xml" ContentType="application/vnd.openxmlformats-officedocument.presentationml.slideLayout+xml"/>
  <Override PartName="/ppt/slideLayouts/slideLayout23.xml" ContentType="application/vnd.openxmlformats-officedocument.presentationml.slideLayout+xml"/>
  <Override PartName="/ppt/slideLayouts/slideLayout2.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7.xml" ContentType="application/vnd.openxmlformats-officedocument.presentationml.slideLayout+xml"/>
  <Override PartName="/ppt/slideLayouts/_rels/slideLayout16.xml.rels" ContentType="application/vnd.openxmlformats-package.relationships+xml"/>
  <Override PartName="/ppt/slideLayouts/_rels/slideLayout11.xml.rels" ContentType="application/vnd.openxmlformats-package.relationships+xml"/>
  <Override PartName="/ppt/slideLayouts/_rels/slideLayout15.xml.rels" ContentType="application/vnd.openxmlformats-package.relationships+xml"/>
  <Override PartName="/ppt/slideLayouts/_rels/slideLayout10.xml.rels" ContentType="application/vnd.openxmlformats-package.relationships+xml"/>
  <Override PartName="/ppt/slideLayouts/_rels/slideLayout14.xml.rels" ContentType="application/vnd.openxmlformats-package.relationships+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22.xml.rels" ContentType="application/vnd.openxmlformats-package.relationships+xml"/>
  <Override PartName="/ppt/slideLayouts/_rels/slideLayout5.xml.rels" ContentType="application/vnd.openxmlformats-package.relationships+xml"/>
  <Override PartName="/ppt/slideLayouts/_rels/slideLayout9.xml.rels" ContentType="application/vnd.openxmlformats-package.relationships+xml"/>
  <Override PartName="/ppt/slideLayouts/_rels/slideLayout21.xml.rels" ContentType="application/vnd.openxmlformats-package.relationships+xml"/>
  <Override PartName="/ppt/slideLayouts/_rels/slideLayout4.xml.rels" ContentType="application/vnd.openxmlformats-package.relationships+xml"/>
  <Override PartName="/ppt/slideLayouts/_rels/slideLayout8.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3.xml.rels" ContentType="application/vnd.openxmlformats-package.relationships+xml"/>
  <Override PartName="/ppt/slideLayouts/_rels/slideLayout7.xml.rels" ContentType="application/vnd.openxmlformats-package.relationships+xml"/>
  <Override PartName="/ppt/slideLayouts/_rels/slideLayout18.xml.rels" ContentType="application/vnd.openxmlformats-package.relationships+xml"/>
  <Override PartName="/ppt/slideLayouts/_rels/slideLayout2.xml.rels" ContentType="application/vnd.openxmlformats-package.relationships+xml"/>
  <Override PartName="/ppt/slideLayouts/_rels/slideLayout13.xml.rels" ContentType="application/vnd.openxmlformats-package.relationships+xml"/>
  <Override PartName="/ppt/slideLayouts/_rels/slideLayout6.xml.rels" ContentType="application/vnd.openxmlformats-package.relationships+xml"/>
  <Override PartName="/ppt/slideLayouts/_rels/slideLayout17.xml.rels" ContentType="application/vnd.openxmlformats-package.relationships+xml"/>
  <Override PartName="/ppt/slideLayouts/_rels/slideLayout1.xml.rels" ContentType="application/vnd.openxmlformats-package.relationships+xml"/>
  <Override PartName="/ppt/slideLayouts/_rels/slideLayout12.xml.rels" ContentType="application/vnd.openxmlformats-package.relationships+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presentation.xml" ContentType="application/vnd.openxmlformats-officedocument.presentationml.presentation.main+xml"/>
  <Override PartName="/ppt/slides/_rels/slide28.xml.rels" ContentType="application/vnd.openxmlformats-package.relationships+xml"/>
  <Override PartName="/ppt/slides/_rels/slide12.xml.rels" ContentType="application/vnd.openxmlformats-package.relationships+xml"/>
  <Override PartName="/ppt/slides/_rels/slide10.xml.rels" ContentType="application/vnd.openxmlformats-package.relationships+xml"/>
  <Override PartName="/ppt/slides/_rels/slide2.xml.rels" ContentType="application/vnd.openxmlformats-package.relationships+xml"/>
  <Override PartName="/ppt/slides/_rels/slide18.xml.rels" ContentType="application/vnd.openxmlformats-package.relationships+xml"/>
  <Override PartName="/ppt/slides/_rels/slide16.xml.rels" ContentType="application/vnd.openxmlformats-package.relationships+xml"/>
  <Override PartName="/ppt/slides/_rels/slide14.xml.rels" ContentType="application/vnd.openxmlformats-package.relationships+xml"/>
  <Override PartName="/ppt/slides/_rels/slide8.xml.rels" ContentType="application/vnd.openxmlformats-package.relationships+xml"/>
  <Override PartName="/ppt/slides/_rels/slide25.xml.rels" ContentType="application/vnd.openxmlformats-package.relationships+xml"/>
  <Override PartName="/ppt/slides/_rels/slide6.xml.rels" ContentType="application/vnd.openxmlformats-package.relationships+xml"/>
  <Override PartName="/ppt/slides/_rels/slide2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29.xml.rels" ContentType="application/vnd.openxmlformats-package.relationships+xml"/>
  <Override PartName="/ppt/slides/_rels/slide27.xml.rels" ContentType="application/vnd.openxmlformats-package.relationships+xml"/>
  <Override PartName="/ppt/slides/_rels/slide13.xml.rels" ContentType="application/vnd.openxmlformats-package.relationships+xml"/>
  <Override PartName="/ppt/slides/_rels/slide11.xml.rels" ContentType="application/vnd.openxmlformats-package.relationships+xml"/>
  <Override PartName="/ppt/slides/_rels/slide30.xml.rels" ContentType="application/vnd.openxmlformats-package.relationships+xml"/>
  <Override PartName="/ppt/slides/_rels/slide3.xml.rels" ContentType="application/vnd.openxmlformats-package.relationships+xml"/>
  <Override PartName="/ppt/slides/_rels/slide1.xml.rels" ContentType="application/vnd.openxmlformats-package.relationships+xml"/>
  <Override PartName="/ppt/slides/_rels/slide19.xml.rels" ContentType="application/vnd.openxmlformats-package.relationships+xml"/>
  <Override PartName="/ppt/slides/_rels/slide17.xml.rels" ContentType="application/vnd.openxmlformats-package.relationships+xml"/>
  <Override PartName="/ppt/slides/_rels/slide15.xml.rels" ContentType="application/vnd.openxmlformats-package.relationships+xml"/>
  <Override PartName="/ppt/slides/_rels/slide9.xml.rels" ContentType="application/vnd.openxmlformats-package.relationships+xml"/>
  <Override PartName="/ppt/slides/_rels/slide26.xml.rels" ContentType="application/vnd.openxmlformats-package.relationships+xml"/>
  <Override PartName="/ppt/slides/_rels/slide7.xml.rels" ContentType="application/vnd.openxmlformats-package.relationships+xml"/>
  <Override PartName="/ppt/slides/_rels/slide24.xml.rels" ContentType="application/vnd.openxmlformats-package.relationships+xml"/>
  <Override PartName="/ppt/slides/_rels/slide22.xml.rels" ContentType="application/vnd.openxmlformats-package.relationships+xml"/>
  <Override PartName="/ppt/slides/_rels/slide5.xml.rels" ContentType="application/vnd.openxmlformats-package.relationships+xml"/>
  <Override PartName="/ppt/slides/_rels/slide20.xml.rels" ContentType="application/vnd.openxmlformats-package.relationships+xml"/>
  <Override PartName="/ppt/slides/slide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5.xml" ContentType="application/vnd.openxmlformats-officedocument.presentationml.slide+xml"/>
  <Override PartName="/ppt/slides/slide14.xml" ContentType="application/vnd.openxmlformats-officedocument.presentationml.slide+xml"/>
  <Override PartName="/ppt/slides/slide23.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29.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13.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Masters/slideMaster1.xml" ContentType="application/vnd.openxmlformats-officedocument.presentationml.slideMaster+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Lst>
  <p:sldSz cx="9144000" cy="68580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3" name="PlaceHolder 2"/>
          <p:cNvSpPr>
            <a:spLocks noGrp="1"/>
          </p:cNvSpPr>
          <p:nvPr>
            <p:ph type="subTitle"/>
          </p:nvPr>
        </p:nvSpPr>
        <p:spPr>
          <a:xfrm>
            <a:off x="457200" y="1604520"/>
            <a:ext cx="8228880" cy="4525920"/>
          </a:xfrm>
          <a:prstGeom prst="rect">
            <a:avLst/>
          </a:prstGeom>
        </p:spPr>
        <p:txBody>
          <a:bodyPr anchor="ctr" bIns="0" lIns="0" rIns="0" tIns="0" wrap="none"/>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5" name="PlaceHolder 2"/>
          <p:cNvSpPr>
            <a:spLocks noGrp="1"/>
          </p:cNvSpPr>
          <p:nvPr>
            <p:ph type="body"/>
          </p:nvPr>
        </p:nvSpPr>
        <p:spPr>
          <a:xfrm>
            <a:off x="457200" y="1604520"/>
            <a:ext cx="8228880" cy="4525560"/>
          </a:xfrm>
          <a:prstGeom prst="rect">
            <a:avLst/>
          </a:prstGeom>
        </p:spPr>
        <p:txBody>
          <a:bodyPr bIns="0" lIns="0" rIns="0" tIns="0" wrap="none"/>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7" name="PlaceHolder 2"/>
          <p:cNvSpPr>
            <a:spLocks noGrp="1"/>
          </p:cNvSpPr>
          <p:nvPr>
            <p:ph type="body"/>
          </p:nvPr>
        </p:nvSpPr>
        <p:spPr>
          <a:xfrm>
            <a:off x="457200" y="1604520"/>
            <a:ext cx="4015440" cy="4525560"/>
          </a:xfrm>
          <a:prstGeom prst="rect">
            <a:avLst/>
          </a:prstGeom>
        </p:spPr>
        <p:txBody>
          <a:bodyPr bIns="0" lIns="0" rIns="0" tIns="0" wrap="none"/>
          <a:p>
            <a:endParaRPr/>
          </a:p>
        </p:txBody>
      </p:sp>
      <p:sp>
        <p:nvSpPr>
          <p:cNvPr id="8" name="PlaceHolder 3"/>
          <p:cNvSpPr>
            <a:spLocks noGrp="1"/>
          </p:cNvSpPr>
          <p:nvPr>
            <p:ph type="body"/>
          </p:nvPr>
        </p:nvSpPr>
        <p:spPr>
          <a:xfrm>
            <a:off x="4673520" y="1604520"/>
            <a:ext cx="4015440" cy="4525560"/>
          </a:xfrm>
          <a:prstGeom prst="rect">
            <a:avLst/>
          </a:prstGeom>
        </p:spPr>
        <p:txBody>
          <a:bodyPr bIns="0" lIns="0" rIns="0" tIns="0" wrap="none"/>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85800" y="2130480"/>
            <a:ext cx="7771320" cy="3999600"/>
          </a:xfrm>
          <a:prstGeom prst="rect">
            <a:avLst/>
          </a:prstGeom>
        </p:spPr>
        <p:txBody>
          <a:bodyPr anchor="ctr" bIns="0" lIns="0" rIns="0" tIns="0" wrap="none"/>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12" name="PlaceHolder 2"/>
          <p:cNvSpPr>
            <a:spLocks noGrp="1"/>
          </p:cNvSpPr>
          <p:nvPr>
            <p:ph type="body"/>
          </p:nvPr>
        </p:nvSpPr>
        <p:spPr>
          <a:xfrm>
            <a:off x="457200" y="1604520"/>
            <a:ext cx="4015440" cy="2158200"/>
          </a:xfrm>
          <a:prstGeom prst="rect">
            <a:avLst/>
          </a:prstGeom>
        </p:spPr>
        <p:txBody>
          <a:bodyPr bIns="0" lIns="0" rIns="0" tIns="0" wrap="none"/>
          <a:p>
            <a:endParaRPr/>
          </a:p>
        </p:txBody>
      </p:sp>
      <p:sp>
        <p:nvSpPr>
          <p:cNvPr id="13" name="PlaceHolder 3"/>
          <p:cNvSpPr>
            <a:spLocks noGrp="1"/>
          </p:cNvSpPr>
          <p:nvPr>
            <p:ph type="body"/>
          </p:nvPr>
        </p:nvSpPr>
        <p:spPr>
          <a:xfrm>
            <a:off x="457200" y="3967920"/>
            <a:ext cx="4015440" cy="2158200"/>
          </a:xfrm>
          <a:prstGeom prst="rect">
            <a:avLst/>
          </a:prstGeom>
        </p:spPr>
        <p:txBody>
          <a:bodyPr bIns="0" lIns="0" rIns="0" tIns="0" wrap="none"/>
          <a:p>
            <a:endParaRPr/>
          </a:p>
        </p:txBody>
      </p:sp>
      <p:sp>
        <p:nvSpPr>
          <p:cNvPr id="14" name="PlaceHolder 4"/>
          <p:cNvSpPr>
            <a:spLocks noGrp="1"/>
          </p:cNvSpPr>
          <p:nvPr>
            <p:ph type="body"/>
          </p:nvPr>
        </p:nvSpPr>
        <p:spPr>
          <a:xfrm>
            <a:off x="4673520" y="1604520"/>
            <a:ext cx="4015440" cy="4525560"/>
          </a:xfrm>
          <a:prstGeom prst="rect">
            <a:avLst/>
          </a:prstGeom>
        </p:spPr>
        <p:txBody>
          <a:bodyPr bIns="0" lIns="0" rIns="0" tIns="0" wrap="none"/>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16" name="PlaceHolder 2"/>
          <p:cNvSpPr>
            <a:spLocks noGrp="1"/>
          </p:cNvSpPr>
          <p:nvPr>
            <p:ph type="body"/>
          </p:nvPr>
        </p:nvSpPr>
        <p:spPr>
          <a:xfrm>
            <a:off x="457200" y="1604520"/>
            <a:ext cx="4015440" cy="4525560"/>
          </a:xfrm>
          <a:prstGeom prst="rect">
            <a:avLst/>
          </a:prstGeom>
        </p:spPr>
        <p:txBody>
          <a:bodyPr bIns="0" lIns="0" rIns="0" tIns="0" wrap="none"/>
          <a:p>
            <a:endParaRPr/>
          </a:p>
        </p:txBody>
      </p:sp>
      <p:sp>
        <p:nvSpPr>
          <p:cNvPr id="17" name="PlaceHolder 3"/>
          <p:cNvSpPr>
            <a:spLocks noGrp="1"/>
          </p:cNvSpPr>
          <p:nvPr>
            <p:ph type="body"/>
          </p:nvPr>
        </p:nvSpPr>
        <p:spPr>
          <a:xfrm>
            <a:off x="4673520" y="1604520"/>
            <a:ext cx="4015440" cy="2158200"/>
          </a:xfrm>
          <a:prstGeom prst="rect">
            <a:avLst/>
          </a:prstGeom>
        </p:spPr>
        <p:txBody>
          <a:bodyPr bIns="0" lIns="0" rIns="0" tIns="0" wrap="none"/>
          <a:p>
            <a:endParaRPr/>
          </a:p>
        </p:txBody>
      </p:sp>
      <p:sp>
        <p:nvSpPr>
          <p:cNvPr id="18" name="PlaceHolder 4"/>
          <p:cNvSpPr>
            <a:spLocks noGrp="1"/>
          </p:cNvSpPr>
          <p:nvPr>
            <p:ph type="body"/>
          </p:nvPr>
        </p:nvSpPr>
        <p:spPr>
          <a:xfrm>
            <a:off x="4673520" y="3967920"/>
            <a:ext cx="4015440" cy="2158200"/>
          </a:xfrm>
          <a:prstGeom prst="rect">
            <a:avLst/>
          </a:prstGeom>
        </p:spPr>
        <p:txBody>
          <a:bodyPr bIns="0" lIns="0" rIns="0" tIns="0" wrap="none"/>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20" name="PlaceHolder 2"/>
          <p:cNvSpPr>
            <a:spLocks noGrp="1"/>
          </p:cNvSpPr>
          <p:nvPr>
            <p:ph type="body"/>
          </p:nvPr>
        </p:nvSpPr>
        <p:spPr>
          <a:xfrm>
            <a:off x="457200" y="1604520"/>
            <a:ext cx="4015440" cy="2158200"/>
          </a:xfrm>
          <a:prstGeom prst="rect">
            <a:avLst/>
          </a:prstGeom>
        </p:spPr>
        <p:txBody>
          <a:bodyPr bIns="0" lIns="0" rIns="0" tIns="0" wrap="none"/>
          <a:p>
            <a:endParaRPr/>
          </a:p>
        </p:txBody>
      </p:sp>
      <p:sp>
        <p:nvSpPr>
          <p:cNvPr id="21" name="PlaceHolder 3"/>
          <p:cNvSpPr>
            <a:spLocks noGrp="1"/>
          </p:cNvSpPr>
          <p:nvPr>
            <p:ph type="body"/>
          </p:nvPr>
        </p:nvSpPr>
        <p:spPr>
          <a:xfrm>
            <a:off x="4673520" y="1604520"/>
            <a:ext cx="4015440" cy="2158200"/>
          </a:xfrm>
          <a:prstGeom prst="rect">
            <a:avLst/>
          </a:prstGeom>
        </p:spPr>
        <p:txBody>
          <a:bodyPr bIns="0" lIns="0" rIns="0" tIns="0" wrap="none"/>
          <a:p>
            <a:endParaRPr/>
          </a:p>
        </p:txBody>
      </p:sp>
      <p:sp>
        <p:nvSpPr>
          <p:cNvPr id="22" name="PlaceHolder 4"/>
          <p:cNvSpPr>
            <a:spLocks noGrp="1"/>
          </p:cNvSpPr>
          <p:nvPr>
            <p:ph type="body"/>
          </p:nvPr>
        </p:nvSpPr>
        <p:spPr>
          <a:xfrm>
            <a:off x="457200" y="3967920"/>
            <a:ext cx="8228520" cy="2158200"/>
          </a:xfrm>
          <a:prstGeom prst="rect">
            <a:avLst/>
          </a:prstGeom>
        </p:spPr>
        <p:txBody>
          <a:bodyPr bIns="0" lIns="0" rIns="0" tIns="0" wrap="none"/>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24" name="PlaceHolder 2"/>
          <p:cNvSpPr>
            <a:spLocks noGrp="1"/>
          </p:cNvSpPr>
          <p:nvPr>
            <p:ph type="body"/>
          </p:nvPr>
        </p:nvSpPr>
        <p:spPr>
          <a:xfrm>
            <a:off x="457200" y="1604520"/>
            <a:ext cx="8228880" cy="2158200"/>
          </a:xfrm>
          <a:prstGeom prst="rect">
            <a:avLst/>
          </a:prstGeom>
        </p:spPr>
        <p:txBody>
          <a:bodyPr bIns="0" lIns="0" rIns="0" tIns="0" wrap="none"/>
          <a:p>
            <a:endParaRPr/>
          </a:p>
        </p:txBody>
      </p:sp>
      <p:sp>
        <p:nvSpPr>
          <p:cNvPr id="25" name="PlaceHolder 3"/>
          <p:cNvSpPr>
            <a:spLocks noGrp="1"/>
          </p:cNvSpPr>
          <p:nvPr>
            <p:ph type="body"/>
          </p:nvPr>
        </p:nvSpPr>
        <p:spPr>
          <a:xfrm>
            <a:off x="457200" y="3967920"/>
            <a:ext cx="8228880" cy="2158200"/>
          </a:xfrm>
          <a:prstGeom prst="rect">
            <a:avLst/>
          </a:prstGeom>
        </p:spPr>
        <p:txBody>
          <a:bodyPr bIns="0" lIns="0" rIns="0" tIns="0" wrap="none"/>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27" name="PlaceHolder 2"/>
          <p:cNvSpPr>
            <a:spLocks noGrp="1"/>
          </p:cNvSpPr>
          <p:nvPr>
            <p:ph type="body"/>
          </p:nvPr>
        </p:nvSpPr>
        <p:spPr>
          <a:xfrm>
            <a:off x="457200" y="1604520"/>
            <a:ext cx="4015440" cy="2158200"/>
          </a:xfrm>
          <a:prstGeom prst="rect">
            <a:avLst/>
          </a:prstGeom>
        </p:spPr>
        <p:txBody>
          <a:bodyPr bIns="0" lIns="0" rIns="0" tIns="0" wrap="none"/>
          <a:p>
            <a:endParaRPr/>
          </a:p>
        </p:txBody>
      </p:sp>
      <p:sp>
        <p:nvSpPr>
          <p:cNvPr id="28" name="PlaceHolder 3"/>
          <p:cNvSpPr>
            <a:spLocks noGrp="1"/>
          </p:cNvSpPr>
          <p:nvPr>
            <p:ph type="body"/>
          </p:nvPr>
        </p:nvSpPr>
        <p:spPr>
          <a:xfrm>
            <a:off x="4673520" y="1604520"/>
            <a:ext cx="4015440" cy="2158200"/>
          </a:xfrm>
          <a:prstGeom prst="rect">
            <a:avLst/>
          </a:prstGeom>
        </p:spPr>
        <p:txBody>
          <a:bodyPr bIns="0" lIns="0" rIns="0" tIns="0" wrap="none"/>
          <a:p>
            <a:endParaRPr/>
          </a:p>
        </p:txBody>
      </p:sp>
      <p:sp>
        <p:nvSpPr>
          <p:cNvPr id="29" name="PlaceHolder 4"/>
          <p:cNvSpPr>
            <a:spLocks noGrp="1"/>
          </p:cNvSpPr>
          <p:nvPr>
            <p:ph type="body"/>
          </p:nvPr>
        </p:nvSpPr>
        <p:spPr>
          <a:xfrm>
            <a:off x="4673520" y="3967920"/>
            <a:ext cx="4015440" cy="2158200"/>
          </a:xfrm>
          <a:prstGeom prst="rect">
            <a:avLst/>
          </a:prstGeom>
        </p:spPr>
        <p:txBody>
          <a:bodyPr bIns="0" lIns="0" rIns="0" tIns="0" wrap="none"/>
          <a:p>
            <a:endParaRPr/>
          </a:p>
        </p:txBody>
      </p:sp>
      <p:sp>
        <p:nvSpPr>
          <p:cNvPr id="30" name="PlaceHolder 5"/>
          <p:cNvSpPr>
            <a:spLocks noGrp="1"/>
          </p:cNvSpPr>
          <p:nvPr>
            <p:ph type="body"/>
          </p:nvPr>
        </p:nvSpPr>
        <p:spPr>
          <a:xfrm>
            <a:off x="457200" y="3967920"/>
            <a:ext cx="4015440" cy="2158200"/>
          </a:xfrm>
          <a:prstGeom prst="rect">
            <a:avLst/>
          </a:prstGeom>
        </p:spPr>
        <p:txBody>
          <a:bodyPr bIns="0" lIns="0" rIns="0" tIns="0" wrap="none"/>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32" name="PlaceHolder 2"/>
          <p:cNvSpPr>
            <a:spLocks noGrp="1"/>
          </p:cNvSpPr>
          <p:nvPr>
            <p:ph type="body"/>
          </p:nvPr>
        </p:nvSpPr>
        <p:spPr>
          <a:xfrm>
            <a:off x="457200" y="1604520"/>
            <a:ext cx="4015440" cy="2158200"/>
          </a:xfrm>
          <a:prstGeom prst="rect">
            <a:avLst/>
          </a:prstGeom>
        </p:spPr>
        <p:txBody>
          <a:bodyPr bIns="0" lIns="0" rIns="0" tIns="0" wrap="none"/>
          <a:p>
            <a:endParaRPr/>
          </a:p>
        </p:txBody>
      </p:sp>
      <p:sp>
        <p:nvSpPr>
          <p:cNvPr id="33" name="PlaceHolder 3"/>
          <p:cNvSpPr>
            <a:spLocks noGrp="1"/>
          </p:cNvSpPr>
          <p:nvPr>
            <p:ph type="body"/>
          </p:nvPr>
        </p:nvSpPr>
        <p:spPr>
          <a:xfrm>
            <a:off x="4673520" y="1604520"/>
            <a:ext cx="4015440" cy="2158200"/>
          </a:xfrm>
          <a:prstGeom prst="rect">
            <a:avLst/>
          </a:prstGeom>
        </p:spPr>
        <p:txBody>
          <a:bodyPr bIns="0" lIns="0" rIns="0" tIns="0" wrap="none"/>
          <a:p>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36"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37" name="PlaceHolder 2"/>
          <p:cNvSpPr>
            <a:spLocks noGrp="1"/>
          </p:cNvSpPr>
          <p:nvPr>
            <p:ph type="subTitle"/>
          </p:nvPr>
        </p:nvSpPr>
        <p:spPr>
          <a:xfrm>
            <a:off x="457200" y="1604520"/>
            <a:ext cx="8228880" cy="4525920"/>
          </a:xfrm>
          <a:prstGeom prst="rect">
            <a:avLst/>
          </a:prstGeom>
        </p:spPr>
        <p:txBody>
          <a:bodyPr anchor="ctr" bIns="0" lIns="0" rIns="0" tIns="0" wrap="none"/>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39" name="PlaceHolder 2"/>
          <p:cNvSpPr>
            <a:spLocks noGrp="1"/>
          </p:cNvSpPr>
          <p:nvPr>
            <p:ph type="body"/>
          </p:nvPr>
        </p:nvSpPr>
        <p:spPr>
          <a:xfrm>
            <a:off x="457200" y="1604520"/>
            <a:ext cx="8228880" cy="4525560"/>
          </a:xfrm>
          <a:prstGeom prst="rect">
            <a:avLst/>
          </a:prstGeom>
        </p:spPr>
        <p:txBody>
          <a:bodyPr bIns="0" lIns="0" rIns="0" tIns="0" wrap="none"/>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41" name="PlaceHolder 2"/>
          <p:cNvSpPr>
            <a:spLocks noGrp="1"/>
          </p:cNvSpPr>
          <p:nvPr>
            <p:ph type="body"/>
          </p:nvPr>
        </p:nvSpPr>
        <p:spPr>
          <a:xfrm>
            <a:off x="457200" y="1604520"/>
            <a:ext cx="4015440" cy="4525560"/>
          </a:xfrm>
          <a:prstGeom prst="rect">
            <a:avLst/>
          </a:prstGeom>
        </p:spPr>
        <p:txBody>
          <a:bodyPr bIns="0" lIns="0" rIns="0" tIns="0" wrap="none"/>
          <a:p>
            <a:endParaRPr/>
          </a:p>
        </p:txBody>
      </p:sp>
      <p:sp>
        <p:nvSpPr>
          <p:cNvPr id="42" name="PlaceHolder 3"/>
          <p:cNvSpPr>
            <a:spLocks noGrp="1"/>
          </p:cNvSpPr>
          <p:nvPr>
            <p:ph type="body"/>
          </p:nvPr>
        </p:nvSpPr>
        <p:spPr>
          <a:xfrm>
            <a:off x="4673520" y="1604520"/>
            <a:ext cx="4015440" cy="4525560"/>
          </a:xfrm>
          <a:prstGeom prst="rect">
            <a:avLst/>
          </a:prstGeom>
        </p:spPr>
        <p:txBody>
          <a:bodyPr bIns="0" lIns="0" rIns="0" tIns="0" wrap="none"/>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43"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44" name="PlaceHolder 1"/>
          <p:cNvSpPr>
            <a:spLocks noGrp="1"/>
          </p:cNvSpPr>
          <p:nvPr>
            <p:ph type="subTitle"/>
          </p:nvPr>
        </p:nvSpPr>
        <p:spPr>
          <a:xfrm>
            <a:off x="685800" y="2130480"/>
            <a:ext cx="7771320" cy="3999600"/>
          </a:xfrm>
          <a:prstGeom prst="rect">
            <a:avLst/>
          </a:prstGeom>
        </p:spPr>
        <p:txBody>
          <a:bodyPr anchor="ctr" bIns="0" lIns="0" rIns="0" tIns="0" wrap="none"/>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46" name="PlaceHolder 2"/>
          <p:cNvSpPr>
            <a:spLocks noGrp="1"/>
          </p:cNvSpPr>
          <p:nvPr>
            <p:ph type="body"/>
          </p:nvPr>
        </p:nvSpPr>
        <p:spPr>
          <a:xfrm>
            <a:off x="457200" y="1604520"/>
            <a:ext cx="4015440" cy="2158200"/>
          </a:xfrm>
          <a:prstGeom prst="rect">
            <a:avLst/>
          </a:prstGeom>
        </p:spPr>
        <p:txBody>
          <a:bodyPr bIns="0" lIns="0" rIns="0" tIns="0" wrap="none"/>
          <a:p>
            <a:endParaRPr/>
          </a:p>
        </p:txBody>
      </p:sp>
      <p:sp>
        <p:nvSpPr>
          <p:cNvPr id="47" name="PlaceHolder 3"/>
          <p:cNvSpPr>
            <a:spLocks noGrp="1"/>
          </p:cNvSpPr>
          <p:nvPr>
            <p:ph type="body"/>
          </p:nvPr>
        </p:nvSpPr>
        <p:spPr>
          <a:xfrm>
            <a:off x="457200" y="3967920"/>
            <a:ext cx="4015440" cy="2158200"/>
          </a:xfrm>
          <a:prstGeom prst="rect">
            <a:avLst/>
          </a:prstGeom>
        </p:spPr>
        <p:txBody>
          <a:bodyPr bIns="0" lIns="0" rIns="0" tIns="0" wrap="none"/>
          <a:p>
            <a:endParaRPr/>
          </a:p>
        </p:txBody>
      </p:sp>
      <p:sp>
        <p:nvSpPr>
          <p:cNvPr id="48" name="PlaceHolder 4"/>
          <p:cNvSpPr>
            <a:spLocks noGrp="1"/>
          </p:cNvSpPr>
          <p:nvPr>
            <p:ph type="body"/>
          </p:nvPr>
        </p:nvSpPr>
        <p:spPr>
          <a:xfrm>
            <a:off x="4673520" y="1604520"/>
            <a:ext cx="4015440" cy="4525560"/>
          </a:xfrm>
          <a:prstGeom prst="rect">
            <a:avLst/>
          </a:prstGeom>
        </p:spPr>
        <p:txBody>
          <a:bodyPr bIns="0" lIns="0" rIns="0" tIns="0" wrap="none"/>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50" name="PlaceHolder 2"/>
          <p:cNvSpPr>
            <a:spLocks noGrp="1"/>
          </p:cNvSpPr>
          <p:nvPr>
            <p:ph type="body"/>
          </p:nvPr>
        </p:nvSpPr>
        <p:spPr>
          <a:xfrm>
            <a:off x="457200" y="1604520"/>
            <a:ext cx="4015440" cy="4525560"/>
          </a:xfrm>
          <a:prstGeom prst="rect">
            <a:avLst/>
          </a:prstGeom>
        </p:spPr>
        <p:txBody>
          <a:bodyPr bIns="0" lIns="0" rIns="0" tIns="0" wrap="none"/>
          <a:p>
            <a:endParaRPr/>
          </a:p>
        </p:txBody>
      </p:sp>
      <p:sp>
        <p:nvSpPr>
          <p:cNvPr id="51" name="PlaceHolder 3"/>
          <p:cNvSpPr>
            <a:spLocks noGrp="1"/>
          </p:cNvSpPr>
          <p:nvPr>
            <p:ph type="body"/>
          </p:nvPr>
        </p:nvSpPr>
        <p:spPr>
          <a:xfrm>
            <a:off x="4673520" y="1604520"/>
            <a:ext cx="4015440" cy="2158200"/>
          </a:xfrm>
          <a:prstGeom prst="rect">
            <a:avLst/>
          </a:prstGeom>
        </p:spPr>
        <p:txBody>
          <a:bodyPr bIns="0" lIns="0" rIns="0" tIns="0" wrap="none"/>
          <a:p>
            <a:endParaRPr/>
          </a:p>
        </p:txBody>
      </p:sp>
      <p:sp>
        <p:nvSpPr>
          <p:cNvPr id="52" name="PlaceHolder 4"/>
          <p:cNvSpPr>
            <a:spLocks noGrp="1"/>
          </p:cNvSpPr>
          <p:nvPr>
            <p:ph type="body"/>
          </p:nvPr>
        </p:nvSpPr>
        <p:spPr>
          <a:xfrm>
            <a:off x="4673520" y="3967920"/>
            <a:ext cx="4015440" cy="2158200"/>
          </a:xfrm>
          <a:prstGeom prst="rect">
            <a:avLst/>
          </a:prstGeom>
        </p:spPr>
        <p:txBody>
          <a:bodyPr bIns="0" lIns="0" rIns="0" tIns="0" wrap="none"/>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54" name="PlaceHolder 2"/>
          <p:cNvSpPr>
            <a:spLocks noGrp="1"/>
          </p:cNvSpPr>
          <p:nvPr>
            <p:ph type="body"/>
          </p:nvPr>
        </p:nvSpPr>
        <p:spPr>
          <a:xfrm>
            <a:off x="457200" y="1604520"/>
            <a:ext cx="4015440" cy="2158200"/>
          </a:xfrm>
          <a:prstGeom prst="rect">
            <a:avLst/>
          </a:prstGeom>
        </p:spPr>
        <p:txBody>
          <a:bodyPr bIns="0" lIns="0" rIns="0" tIns="0" wrap="none"/>
          <a:p>
            <a:endParaRPr/>
          </a:p>
        </p:txBody>
      </p:sp>
      <p:sp>
        <p:nvSpPr>
          <p:cNvPr id="55" name="PlaceHolder 3"/>
          <p:cNvSpPr>
            <a:spLocks noGrp="1"/>
          </p:cNvSpPr>
          <p:nvPr>
            <p:ph type="body"/>
          </p:nvPr>
        </p:nvSpPr>
        <p:spPr>
          <a:xfrm>
            <a:off x="4673520" y="1604520"/>
            <a:ext cx="4015440" cy="2158200"/>
          </a:xfrm>
          <a:prstGeom prst="rect">
            <a:avLst/>
          </a:prstGeom>
        </p:spPr>
        <p:txBody>
          <a:bodyPr bIns="0" lIns="0" rIns="0" tIns="0" wrap="none"/>
          <a:p>
            <a:endParaRPr/>
          </a:p>
        </p:txBody>
      </p:sp>
      <p:sp>
        <p:nvSpPr>
          <p:cNvPr id="56" name="PlaceHolder 4"/>
          <p:cNvSpPr>
            <a:spLocks noGrp="1"/>
          </p:cNvSpPr>
          <p:nvPr>
            <p:ph type="body"/>
          </p:nvPr>
        </p:nvSpPr>
        <p:spPr>
          <a:xfrm>
            <a:off x="457200" y="3967920"/>
            <a:ext cx="8228520" cy="2158200"/>
          </a:xfrm>
          <a:prstGeom prst="rect">
            <a:avLst/>
          </a:prstGeom>
        </p:spPr>
        <p:txBody>
          <a:bodyPr bIns="0" lIns="0" rIns="0" tIns="0" wrap="none"/>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58" name="PlaceHolder 2"/>
          <p:cNvSpPr>
            <a:spLocks noGrp="1"/>
          </p:cNvSpPr>
          <p:nvPr>
            <p:ph type="body"/>
          </p:nvPr>
        </p:nvSpPr>
        <p:spPr>
          <a:xfrm>
            <a:off x="457200" y="1604520"/>
            <a:ext cx="8228880" cy="2158200"/>
          </a:xfrm>
          <a:prstGeom prst="rect">
            <a:avLst/>
          </a:prstGeom>
        </p:spPr>
        <p:txBody>
          <a:bodyPr bIns="0" lIns="0" rIns="0" tIns="0" wrap="none"/>
          <a:p>
            <a:endParaRPr/>
          </a:p>
        </p:txBody>
      </p:sp>
      <p:sp>
        <p:nvSpPr>
          <p:cNvPr id="59" name="PlaceHolder 3"/>
          <p:cNvSpPr>
            <a:spLocks noGrp="1"/>
          </p:cNvSpPr>
          <p:nvPr>
            <p:ph type="body"/>
          </p:nvPr>
        </p:nvSpPr>
        <p:spPr>
          <a:xfrm>
            <a:off x="457200" y="3967920"/>
            <a:ext cx="8228880" cy="2158200"/>
          </a:xfrm>
          <a:prstGeom prst="rect">
            <a:avLst/>
          </a:prstGeom>
        </p:spPr>
        <p:txBody>
          <a:bodyPr bIns="0" lIns="0" rIns="0" tIns="0" wrap="none"/>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61" name="PlaceHolder 2"/>
          <p:cNvSpPr>
            <a:spLocks noGrp="1"/>
          </p:cNvSpPr>
          <p:nvPr>
            <p:ph type="body"/>
          </p:nvPr>
        </p:nvSpPr>
        <p:spPr>
          <a:xfrm>
            <a:off x="457200" y="1604520"/>
            <a:ext cx="4015440" cy="2158200"/>
          </a:xfrm>
          <a:prstGeom prst="rect">
            <a:avLst/>
          </a:prstGeom>
        </p:spPr>
        <p:txBody>
          <a:bodyPr bIns="0" lIns="0" rIns="0" tIns="0" wrap="none"/>
          <a:p>
            <a:endParaRPr/>
          </a:p>
        </p:txBody>
      </p:sp>
      <p:sp>
        <p:nvSpPr>
          <p:cNvPr id="62" name="PlaceHolder 3"/>
          <p:cNvSpPr>
            <a:spLocks noGrp="1"/>
          </p:cNvSpPr>
          <p:nvPr>
            <p:ph type="body"/>
          </p:nvPr>
        </p:nvSpPr>
        <p:spPr>
          <a:xfrm>
            <a:off x="4673520" y="1604520"/>
            <a:ext cx="4015440" cy="2158200"/>
          </a:xfrm>
          <a:prstGeom prst="rect">
            <a:avLst/>
          </a:prstGeom>
        </p:spPr>
        <p:txBody>
          <a:bodyPr bIns="0" lIns="0" rIns="0" tIns="0" wrap="none"/>
          <a:p>
            <a:endParaRPr/>
          </a:p>
        </p:txBody>
      </p:sp>
      <p:sp>
        <p:nvSpPr>
          <p:cNvPr id="63" name="PlaceHolder 4"/>
          <p:cNvSpPr>
            <a:spLocks noGrp="1"/>
          </p:cNvSpPr>
          <p:nvPr>
            <p:ph type="body"/>
          </p:nvPr>
        </p:nvSpPr>
        <p:spPr>
          <a:xfrm>
            <a:off x="4673520" y="3967920"/>
            <a:ext cx="4015440" cy="2158200"/>
          </a:xfrm>
          <a:prstGeom prst="rect">
            <a:avLst/>
          </a:prstGeom>
        </p:spPr>
        <p:txBody>
          <a:bodyPr bIns="0" lIns="0" rIns="0" tIns="0" wrap="none"/>
          <a:p>
            <a:endParaRPr/>
          </a:p>
        </p:txBody>
      </p:sp>
      <p:sp>
        <p:nvSpPr>
          <p:cNvPr id="64" name="PlaceHolder 5"/>
          <p:cNvSpPr>
            <a:spLocks noGrp="1"/>
          </p:cNvSpPr>
          <p:nvPr>
            <p:ph type="body"/>
          </p:nvPr>
        </p:nvSpPr>
        <p:spPr>
          <a:xfrm>
            <a:off x="457200" y="3967920"/>
            <a:ext cx="4015440" cy="2158200"/>
          </a:xfrm>
          <a:prstGeom prst="rect">
            <a:avLst/>
          </a:prstGeom>
        </p:spPr>
        <p:txBody>
          <a:bodyPr bIns="0" lIns="0" rIns="0" tIns="0" wrap="none"/>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685800" y="2130480"/>
            <a:ext cx="7771320" cy="1469880"/>
          </a:xfrm>
          <a:prstGeom prst="rect">
            <a:avLst/>
          </a:prstGeom>
        </p:spPr>
        <p:txBody>
          <a:bodyPr anchor="ctr" bIns="0" lIns="0" rIns="0" tIns="0" wrap="none"/>
          <a:p>
            <a:pPr algn="ctr"/>
            <a:endParaRPr/>
          </a:p>
        </p:txBody>
      </p:sp>
      <p:sp>
        <p:nvSpPr>
          <p:cNvPr id="66" name="PlaceHolder 2"/>
          <p:cNvSpPr>
            <a:spLocks noGrp="1"/>
          </p:cNvSpPr>
          <p:nvPr>
            <p:ph type="body"/>
          </p:nvPr>
        </p:nvSpPr>
        <p:spPr>
          <a:xfrm>
            <a:off x="457200" y="1604520"/>
            <a:ext cx="4015440" cy="2158200"/>
          </a:xfrm>
          <a:prstGeom prst="rect">
            <a:avLst/>
          </a:prstGeom>
        </p:spPr>
        <p:txBody>
          <a:bodyPr bIns="0" lIns="0" rIns="0" tIns="0" wrap="none"/>
          <a:p>
            <a:endParaRPr/>
          </a:p>
        </p:txBody>
      </p:sp>
      <p:sp>
        <p:nvSpPr>
          <p:cNvPr id="67" name="PlaceHolder 3"/>
          <p:cNvSpPr>
            <a:spLocks noGrp="1"/>
          </p:cNvSpPr>
          <p:nvPr>
            <p:ph type="body"/>
          </p:nvPr>
        </p:nvSpPr>
        <p:spPr>
          <a:xfrm>
            <a:off x="4673520" y="1604520"/>
            <a:ext cx="4015440" cy="2158200"/>
          </a:xfrm>
          <a:prstGeom prst="rect">
            <a:avLst/>
          </a:prstGeom>
        </p:spPr>
        <p:txBody>
          <a:bodyPr bIns="0" lIns="0" rIns="0" tIns="0" wrap="none"/>
          <a:p>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66ff66"/>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85800" y="2130480"/>
            <a:ext cx="7771320" cy="1469520"/>
          </a:xfrm>
          <a:prstGeom prst="rect">
            <a:avLst/>
          </a:prstGeom>
        </p:spPr>
        <p:txBody>
          <a:bodyPr anchor="ctr" bIns="0" lIns="0" rIns="0" tIns="0" wrap="none"/>
          <a:p>
            <a:pPr algn="ctr"/>
            <a:r>
              <a:rPr lang="ru-RU"/>
              <a:t>Click to edit the title text format</a:t>
            </a:r>
            <a:endParaRPr/>
          </a:p>
        </p:txBody>
      </p:sp>
      <p:sp>
        <p:nvSpPr>
          <p:cNvPr id="1" name="PlaceHolder 2"/>
          <p:cNvSpPr>
            <a:spLocks noGrp="1"/>
          </p:cNvSpPr>
          <p:nvPr>
            <p:ph type="body"/>
          </p:nvPr>
        </p:nvSpPr>
        <p:spPr>
          <a:xfrm>
            <a:off x="457200" y="1604520"/>
            <a:ext cx="8228880" cy="4525560"/>
          </a:xfrm>
          <a:prstGeom prst="rect">
            <a:avLst/>
          </a:prstGeom>
        </p:spPr>
        <p:txBody>
          <a:bodyPr bIns="0" lIns="0" rIns="0" tIns="0" wrap="none"/>
          <a:p>
            <a:r>
              <a:rPr lang="ru-RU"/>
              <a:t>Click to edit the outline text format</a:t>
            </a:r>
            <a:endParaRPr/>
          </a:p>
          <a:p>
            <a:pPr lvl="1">
              <a:buSzPct val="45000"/>
              <a:buFont typeface="StarSymbol"/>
              <a:buChar char=""/>
            </a:pPr>
            <a:r>
              <a:rPr lang="ru-RU"/>
              <a:t>Second Outline Level</a:t>
            </a:r>
            <a:endParaRPr/>
          </a:p>
          <a:p>
            <a:pPr lvl="2">
              <a:buSzPct val="75000"/>
              <a:buFont typeface="StarSymbol"/>
              <a:buChar char=""/>
            </a:pPr>
            <a:r>
              <a:rPr lang="ru-RU"/>
              <a:t>Third Outline Level</a:t>
            </a:r>
            <a:endParaRPr/>
          </a:p>
          <a:p>
            <a:pPr lvl="3">
              <a:buSzPct val="45000"/>
              <a:buFont typeface="StarSymbol"/>
              <a:buChar char=""/>
            </a:pPr>
            <a:r>
              <a:rPr lang="ru-RU"/>
              <a:t>Fourth Outline Level</a:t>
            </a:r>
            <a:endParaRPr/>
          </a:p>
          <a:p>
            <a:pPr lvl="4">
              <a:buSzPct val="75000"/>
              <a:buFont typeface="StarSymbol"/>
              <a:buChar char=""/>
            </a:pPr>
            <a:r>
              <a:rPr lang="ru-RU"/>
              <a:t>Fifth Outline Level</a:t>
            </a:r>
            <a:endParaRPr/>
          </a:p>
          <a:p>
            <a:pPr lvl="5">
              <a:buSzPct val="45000"/>
              <a:buFont typeface="StarSymbol"/>
              <a:buChar char=""/>
            </a:pPr>
            <a:r>
              <a:rPr lang="ru-RU"/>
              <a:t>Sixth Outline Level</a:t>
            </a:r>
            <a:endParaRPr/>
          </a:p>
          <a:p>
            <a:pPr lvl="6">
              <a:buSzPct val="45000"/>
              <a:buFont typeface="StarSymbol"/>
              <a:buChar char=""/>
            </a:pPr>
            <a:r>
              <a:rPr lang="ru-RU"/>
              <a:t>Seventh Outline Level</a:t>
            </a:r>
            <a:endParaRPr/>
          </a:p>
          <a:p>
            <a:pPr lvl="7">
              <a:buSzPct val="45000"/>
              <a:buFont typeface="StarSymbol"/>
              <a:buChar char=""/>
            </a:pPr>
            <a:r>
              <a:rPr lang="ru-RU"/>
              <a:t>Eighth Outline Level</a:t>
            </a:r>
            <a:endParaRPr/>
          </a:p>
          <a:p>
            <a:pPr lvl="8">
              <a:buSzPct val="45000"/>
              <a:buFont typeface="StarSymbol"/>
              <a:buChar char=""/>
            </a:pPr>
            <a:r>
              <a:rPr lang="ru-RU"/>
              <a:t>Ninth Outline Level</a:t>
            </a:r>
            <a:endParaRPr/>
          </a:p>
        </p:txBody>
      </p:sp>
    </p:spTree>
  </p:cSld>
  <p:clrMap accent1="accent1" accent2="accent2" accent3="accent3" accent4="accent4" accent5="accent5" accent6="accent6" bg1="lt1" bg2="lt2" folHlink="folHlink" hlink="hlink" tx1="dk1" tx2="dk2"/>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bg>
      <p:bgPr>
        <a:solidFill>
          <a:srgbClr val="66ff66"/>
        </a:solidFill>
      </p:bgPr>
    </p:bg>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3600"/>
            <a:ext cx="8229240" cy="1144800"/>
          </a:xfrm>
          <a:prstGeom prst="rect">
            <a:avLst/>
          </a:prstGeom>
        </p:spPr>
        <p:txBody>
          <a:bodyPr anchor="ctr" bIns="0" lIns="0" rIns="0" tIns="0" wrap="none"/>
          <a:p>
            <a:pPr algn="ctr"/>
            <a:r>
              <a:rPr lang="ru-RU"/>
              <a:t>Click to edit the title text format</a:t>
            </a:r>
            <a:endParaRPr/>
          </a:p>
        </p:txBody>
      </p:sp>
      <p:sp>
        <p:nvSpPr>
          <p:cNvPr id="35" name="PlaceHolder 2"/>
          <p:cNvSpPr>
            <a:spLocks noGrp="1"/>
          </p:cNvSpPr>
          <p:nvPr>
            <p:ph type="body"/>
          </p:nvPr>
        </p:nvSpPr>
        <p:spPr>
          <a:xfrm>
            <a:off x="457200" y="1604520"/>
            <a:ext cx="8229240" cy="4525920"/>
          </a:xfrm>
          <a:prstGeom prst="rect">
            <a:avLst/>
          </a:prstGeom>
        </p:spPr>
        <p:txBody>
          <a:bodyPr bIns="0" lIns="0" rIns="0" tIns="0" wrap="none"/>
          <a:p>
            <a:pPr>
              <a:buSzPct val="45000"/>
              <a:buFont typeface="StarSymbol"/>
              <a:buChar char=""/>
            </a:pPr>
            <a:r>
              <a:rPr lang="ru-RU"/>
              <a:t>Click to edit the outline text format</a:t>
            </a:r>
            <a:endParaRPr/>
          </a:p>
          <a:p>
            <a:pPr lvl="1">
              <a:buSzPct val="45000"/>
              <a:buFont typeface="StarSymbol"/>
              <a:buChar char=""/>
            </a:pPr>
            <a:r>
              <a:rPr lang="ru-RU"/>
              <a:t>Second Outline Level</a:t>
            </a:r>
            <a:endParaRPr/>
          </a:p>
          <a:p>
            <a:pPr lvl="2">
              <a:buSzPct val="75000"/>
              <a:buFont typeface="StarSymbol"/>
              <a:buChar char=""/>
            </a:pPr>
            <a:r>
              <a:rPr lang="ru-RU"/>
              <a:t>Third Outline Level</a:t>
            </a:r>
            <a:endParaRPr/>
          </a:p>
          <a:p>
            <a:pPr lvl="3">
              <a:buSzPct val="45000"/>
              <a:buFont typeface="StarSymbol"/>
              <a:buChar char=""/>
            </a:pPr>
            <a:r>
              <a:rPr lang="ru-RU"/>
              <a:t>Fourth Outline Level</a:t>
            </a:r>
            <a:endParaRPr/>
          </a:p>
          <a:p>
            <a:pPr lvl="4">
              <a:buSzPct val="75000"/>
              <a:buFont typeface="StarSymbol"/>
              <a:buChar char=""/>
            </a:pPr>
            <a:r>
              <a:rPr lang="ru-RU"/>
              <a:t>Fifth Outline Level</a:t>
            </a:r>
            <a:endParaRPr/>
          </a:p>
          <a:p>
            <a:pPr lvl="5">
              <a:buSzPct val="45000"/>
              <a:buFont typeface="StarSymbol"/>
              <a:buChar char=""/>
            </a:pPr>
            <a:r>
              <a:rPr lang="ru-RU"/>
              <a:t>Sixth Outline Level</a:t>
            </a:r>
            <a:endParaRPr/>
          </a:p>
          <a:p>
            <a:pPr lvl="6">
              <a:buSzPct val="45000"/>
              <a:buFont typeface="StarSymbol"/>
              <a:buChar char=""/>
            </a:pPr>
            <a:r>
              <a:rPr lang="ru-RU"/>
              <a:t>Seventh Outline Level</a:t>
            </a:r>
            <a:endParaRPr/>
          </a:p>
          <a:p>
            <a:pPr lvl="7">
              <a:buSzPct val="45000"/>
              <a:buFont typeface="StarSymbol"/>
              <a:buChar char=""/>
            </a:pPr>
            <a:r>
              <a:rPr lang="ru-RU"/>
              <a:t>Eighth Outline Level</a:t>
            </a:r>
            <a:endParaRPr/>
          </a:p>
          <a:p>
            <a:pPr lvl="8">
              <a:buSzPct val="45000"/>
              <a:buFont typeface="StarSymbol"/>
              <a:buChar char=""/>
            </a:pPr>
            <a:r>
              <a:rPr lang="ru-RU"/>
              <a:t>Ninth Outline Level</a:t>
            </a:r>
            <a:endParaRPr/>
          </a:p>
        </p:txBody>
      </p:sp>
    </p:spTree>
  </p:cSld>
  <p:clrMap accent1="accent1" accent2="accent2" accent3="accent3" accent4="accent4" accent5="accent5" accent6="accent6" bg1="lt1" bg2="lt2" folHlink="folHlink" hlink="hlink" tx1="dk1" tx2="dk2"/>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jpeg"/><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 Id="rId3"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image" Target="../media/image8.jpeg"/><Relationship Id="rId3"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hyperlink" Target="http://www.cheksu.ru/kommersant-sibir-veb-nastaivaet-na-vozvrate-krasnoyarskih-vlastey-v-ferrosplavnyy-proekt" TargetMode="External"/><Relationship Id="rId3"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wmf"/><Relationship Id="rId3"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wmf"/><Relationship Id="rId3"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1.xml"/>
</Relationships>
</file>

<file path=ppt/slides/_rels/slide16.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1.xml"/>
</Relationships>
</file>

<file path=ppt/slides/_rels/slide17.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1.xml"/>
</Relationships>
</file>

<file path=ppt/slides/_rels/slide18.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
</Relationships>
</file>

<file path=ppt/slides/_rels/slide19.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1.xml"/>
</Relationships>
</file>

<file path=ppt/slides/_rels/slide20.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slideLayout" Target="../slideLayouts/slideLayout1.xml"/>
</Relationships>
</file>

<file path=ppt/slides/_rels/slide21.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1.xml"/>
</Relationships>
</file>

<file path=ppt/slides/_rels/slide22.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1.xml"/>
</Relationships>
</file>

<file path=ppt/slides/_rels/slide23.xml.rels><?xml version="1.0" encoding="UTF-8"?>
<Relationships xmlns="http://schemas.openxmlformats.org/package/2006/relationships"><Relationship Id="rId1" Type="http://schemas.openxmlformats.org/officeDocument/2006/relationships/image" Target="../media/image26.wmf"/><Relationship Id="rId2" Type="http://schemas.openxmlformats.org/officeDocument/2006/relationships/image" Target="../media/image27.jpeg"/><Relationship Id="rId3" Type="http://schemas.openxmlformats.org/officeDocument/2006/relationships/slideLayout" Target="../slideLayouts/slideLayout1.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8.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1.xml"/>
</Relationships>
</file>

<file path=ppt/slides/_rels/slide29.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
</Relationships>
</file>

<file path=ppt/slides/_rels/slide30.xml.rels><?xml version="1.0" encoding="UTF-8"?>
<Relationships xmlns="http://schemas.openxmlformats.org/package/2006/relationships"><Relationship Id="rId1" Type="http://schemas.openxmlformats.org/officeDocument/2006/relationships/image" Target="../media/image32.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68" name="centralImgId"/>
          <p:cNvPicPr/>
          <p:nvPr/>
        </p:nvPicPr>
        <p:blipFill>
          <a:blip r:embed="rId1"/>
          <a:stretch>
            <a:fillRect/>
          </a:stretch>
        </p:blipFill>
        <p:spPr>
          <a:xfrm>
            <a:off x="0" y="0"/>
            <a:ext cx="9142920" cy="6856920"/>
          </a:xfrm>
          <a:prstGeom prst="rect">
            <a:avLst/>
          </a:prstGeom>
        </p:spPr>
      </p:pic>
      <p:sp>
        <p:nvSpPr>
          <p:cNvPr id="69" name="CustomShape 1"/>
          <p:cNvSpPr/>
          <p:nvPr/>
        </p:nvSpPr>
        <p:spPr>
          <a:xfrm>
            <a:off x="1475640" y="481680"/>
            <a:ext cx="7415640" cy="1004400"/>
          </a:xfrm>
          <a:prstGeom prst="rect">
            <a:avLst/>
          </a:prstGeom>
        </p:spPr>
        <p:txBody>
          <a:bodyPr anchor="ctr" bIns="45000" lIns="90000" rIns="90000" tIns="45000"/>
          <a:p>
            <a:pPr algn="ctr"/>
            <a:r>
              <a:rPr b="1" lang="ru-RU" sz="2000">
                <a:solidFill>
                  <a:srgbClr val="ff0000"/>
                </a:solidFill>
                <a:latin typeface="Times New Roman"/>
                <a:ea typeface="Calibri"/>
              </a:rPr>
              <a:t>ОЦЕНКА ЭКОЛОГИЧЕСКОЙ СИТУАЦИИ ПРИГОРОДНОЙ ЗОНЫ КРАСНОЯРСКА В СВЯЗИ СО СТРОИТЕЛЬСТВОМ ЗАВОДА ФЕРРОСПЛАВОВ</a:t>
            </a:r>
            <a:endParaRPr/>
          </a:p>
        </p:txBody>
      </p:sp>
      <p:sp>
        <p:nvSpPr>
          <p:cNvPr id="70" name="CustomShape 2"/>
          <p:cNvSpPr/>
          <p:nvPr/>
        </p:nvSpPr>
        <p:spPr>
          <a:xfrm>
            <a:off x="1331640" y="5085360"/>
            <a:ext cx="4823280" cy="638280"/>
          </a:xfrm>
          <a:prstGeom prst="rect">
            <a:avLst/>
          </a:prstGeom>
          <a:solidFill>
            <a:srgbClr val="ffc000"/>
          </a:solidFill>
        </p:spPr>
        <p:txBody>
          <a:bodyPr bIns="45000" lIns="90000" rIns="90000" tIns="45000"/>
          <a:p>
            <a:pPr algn="ctr"/>
            <a:r>
              <a:rPr b="1" lang="ru-RU">
                <a:solidFill>
                  <a:srgbClr val="000000"/>
                </a:solidFill>
                <a:latin typeface="Arial"/>
              </a:rPr>
              <a:t>Доктор биологических наук, профессор</a:t>
            </a:r>
            <a:endParaRPr/>
          </a:p>
          <a:p>
            <a:pPr algn="ctr"/>
            <a:r>
              <a:rPr b="1" lang="ru-RU">
                <a:solidFill>
                  <a:srgbClr val="000000"/>
                </a:solidFill>
                <a:latin typeface="Arial"/>
              </a:rPr>
              <a:t>Заворуев Валерий Владимирович</a:t>
            </a:r>
            <a:endParaRPr/>
          </a:p>
        </p:txBody>
      </p:sp>
    </p:spTree>
  </p:cSld>
  <p:timing>
    <p:tnLst>
      <p:par>
        <p:cTn dur="indefinite" id="1" nodeType="tmRoot" restart="never">
          <p:childTnLst>
            <p:seq>
              <p:cTn id="2" nodeType="mainSeq">
                <p:childTnLst/>
              </p:cTn>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71" name="Picture 2"/>
          <p:cNvPicPr/>
          <p:nvPr/>
        </p:nvPicPr>
        <p:blipFill>
          <a:blip r:embed="rId1"/>
          <a:stretch>
            <a:fillRect/>
          </a:stretch>
        </p:blipFill>
        <p:spPr>
          <a:xfrm>
            <a:off x="0" y="0"/>
            <a:ext cx="9146160" cy="6856920"/>
          </a:xfrm>
          <a:prstGeom prst="rect">
            <a:avLst/>
          </a:prstGeom>
        </p:spPr>
      </p:pic>
      <p:sp>
        <p:nvSpPr>
          <p:cNvPr id="72" name="CustomShape 1"/>
          <p:cNvSpPr/>
          <p:nvPr/>
        </p:nvSpPr>
        <p:spPr>
          <a:xfrm>
            <a:off x="324000" y="333360"/>
            <a:ext cx="5326560" cy="1919160"/>
          </a:xfrm>
          <a:prstGeom prst="rect">
            <a:avLst/>
          </a:prstGeom>
          <a:solidFill>
            <a:srgbClr val="66ff66"/>
          </a:solidFill>
        </p:spPr>
        <p:txBody>
          <a:bodyPr bIns="45000" lIns="90000" rIns="90000" tIns="45000"/>
          <a:p>
            <a:pPr algn="just"/>
            <a:r>
              <a:rPr b="1" lang="ru-RU" sz="2000">
                <a:solidFill>
                  <a:srgbClr val="ff0000"/>
                </a:solidFill>
                <a:latin typeface="Calibri"/>
              </a:rPr>
              <a:t>Усинское месторождение марганцевых руд, концентрат которого собрались использовать в своем проекте Чек-Су, находится в юго-восточной части Кемеровской области в 70 км северо-восточнее Междуреченска в горно-таежной местности.</a:t>
            </a:r>
            <a:endParaRPr/>
          </a:p>
        </p:txBody>
      </p:sp>
      <p:pic>
        <p:nvPicPr>
          <p:cNvPr descr="" id="73" name="Picture 4"/>
          <p:cNvPicPr/>
          <p:nvPr/>
        </p:nvPicPr>
        <p:blipFill>
          <a:blip r:embed="rId2"/>
          <a:stretch>
            <a:fillRect/>
          </a:stretch>
        </p:blipFill>
        <p:spPr>
          <a:xfrm>
            <a:off x="5076720" y="3755880"/>
            <a:ext cx="3815280" cy="2865960"/>
          </a:xfrm>
          <a:prstGeom prst="rect">
            <a:avLst/>
          </a:prstGeom>
        </p:spPr>
      </p:pic>
    </p:spTree>
  </p:cSld>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74" name="Picture 2"/>
          <p:cNvPicPr/>
          <p:nvPr/>
        </p:nvPicPr>
        <p:blipFill>
          <a:blip r:embed="rId1"/>
          <a:stretch>
            <a:fillRect/>
          </a:stretch>
        </p:blipFill>
        <p:spPr>
          <a:xfrm>
            <a:off x="0" y="0"/>
            <a:ext cx="9142920" cy="6856920"/>
          </a:xfrm>
          <a:prstGeom prst="rect">
            <a:avLst/>
          </a:prstGeom>
        </p:spPr>
      </p:pic>
      <p:sp>
        <p:nvSpPr>
          <p:cNvPr id="75" name="CustomShape 1"/>
          <p:cNvSpPr/>
          <p:nvPr/>
        </p:nvSpPr>
        <p:spPr>
          <a:xfrm>
            <a:off x="539640" y="3284640"/>
            <a:ext cx="7992000" cy="2284200"/>
          </a:xfrm>
          <a:prstGeom prst="rect">
            <a:avLst/>
          </a:prstGeom>
          <a:solidFill>
            <a:srgbClr val="66ff66"/>
          </a:solidFill>
        </p:spPr>
        <p:txBody>
          <a:bodyPr bIns="45000" lIns="90000" rIns="90000" tIns="45000"/>
          <a:p>
            <a:pPr algn="just"/>
            <a:r>
              <a:rPr b="1" lang="ru-RU" sz="2400">
                <a:solidFill>
                  <a:srgbClr val="000000"/>
                </a:solidFill>
                <a:latin typeface="Calibri"/>
              </a:rPr>
              <a:t>Содержание марганца в усинской руде очень низкое по сравнению с другими месторождениями. Соотношение составляет 45:23. То есть в два раза меньше. </a:t>
            </a:r>
            <a:endParaRPr/>
          </a:p>
          <a:p>
            <a:pPr algn="just"/>
            <a:r>
              <a:rPr b="1" lang="ru-RU" sz="2400">
                <a:solidFill>
                  <a:srgbClr val="000000"/>
                </a:solidFill>
                <a:latin typeface="Calibri"/>
              </a:rPr>
              <a:t>Другая особенность месторождения – высокая концентрация фосфора. Присутствие этого элемента нежелательно в ферросплавах.</a:t>
            </a:r>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76" name="Рисунок 1"/>
          <p:cNvPicPr/>
          <p:nvPr/>
        </p:nvPicPr>
        <p:blipFill>
          <a:blip r:embed="rId1"/>
          <a:stretch>
            <a:fillRect/>
          </a:stretch>
        </p:blipFill>
        <p:spPr>
          <a:xfrm>
            <a:off x="539640" y="189000"/>
            <a:ext cx="3959640" cy="4644000"/>
          </a:xfrm>
          <a:prstGeom prst="rect">
            <a:avLst/>
          </a:prstGeom>
        </p:spPr>
      </p:pic>
      <p:sp>
        <p:nvSpPr>
          <p:cNvPr id="77" name="CustomShape 1"/>
          <p:cNvSpPr/>
          <p:nvPr/>
        </p:nvSpPr>
        <p:spPr>
          <a:xfrm>
            <a:off x="324000" y="5013360"/>
            <a:ext cx="5110560" cy="1550880"/>
          </a:xfrm>
          <a:prstGeom prst="rect">
            <a:avLst/>
          </a:prstGeom>
        </p:spPr>
        <p:txBody>
          <a:bodyPr bIns="45000" lIns="90000" rIns="90000" tIns="45000"/>
          <a:p>
            <a:r>
              <a:rPr b="1" lang="ru-RU">
                <a:solidFill>
                  <a:srgbClr val="000000"/>
                </a:solidFill>
                <a:latin typeface="Calibri"/>
              </a:rPr>
              <a:t>Геологический разрез марганцеворудной толщи Усинского месторождения (северный участок): </a:t>
            </a:r>
            <a:endParaRPr/>
          </a:p>
          <a:p>
            <a:r>
              <a:rPr b="1" lang="ru-RU" sz="1200">
                <a:solidFill>
                  <a:srgbClr val="000000"/>
                </a:solidFill>
                <a:latin typeface="Calibri"/>
              </a:rPr>
              <a:t>1 - марганцевистые известняки c прослоями манганокальцитовых руд; </a:t>
            </a:r>
            <a:endParaRPr/>
          </a:p>
          <a:p>
            <a:r>
              <a:rPr b="1" lang="ru-RU" sz="1200">
                <a:solidFill>
                  <a:srgbClr val="000000"/>
                </a:solidFill>
                <a:latin typeface="Calibri"/>
              </a:rPr>
              <a:t>2 - манганокальцит - родохрозитовые руды; </a:t>
            </a:r>
            <a:endParaRPr/>
          </a:p>
          <a:p>
            <a:r>
              <a:rPr b="1" lang="ru-RU" sz="1200">
                <a:solidFill>
                  <a:srgbClr val="000000"/>
                </a:solidFill>
                <a:latin typeface="Calibri"/>
              </a:rPr>
              <a:t>3 - марганцесодержащие кремнисто-карбонатные породы; </a:t>
            </a:r>
            <a:endParaRPr/>
          </a:p>
          <a:p>
            <a:r>
              <a:rPr b="1" lang="ru-RU" sz="1200">
                <a:solidFill>
                  <a:srgbClr val="000000"/>
                </a:solidFill>
                <a:latin typeface="Calibri"/>
              </a:rPr>
              <a:t>4 - окисленные марганцевые руды; </a:t>
            </a:r>
            <a:endParaRPr/>
          </a:p>
          <a:p>
            <a:r>
              <a:rPr b="1" lang="ru-RU" sz="1200">
                <a:solidFill>
                  <a:srgbClr val="000000"/>
                </a:solidFill>
                <a:latin typeface="Calibri"/>
              </a:rPr>
              <a:t>5 - тектонические нарушения </a:t>
            </a:r>
            <a:endParaRPr/>
          </a:p>
        </p:txBody>
      </p:sp>
      <p:sp>
        <p:nvSpPr>
          <p:cNvPr id="78" name="CustomShape 2"/>
          <p:cNvSpPr/>
          <p:nvPr/>
        </p:nvSpPr>
        <p:spPr>
          <a:xfrm>
            <a:off x="4643280" y="189000"/>
            <a:ext cx="4175640" cy="3473640"/>
          </a:xfrm>
          <a:prstGeom prst="rect">
            <a:avLst/>
          </a:prstGeom>
        </p:spPr>
        <p:txBody>
          <a:bodyPr bIns="45000" lIns="90000" rIns="90000" tIns="45000"/>
          <a:p>
            <a:pPr algn="just"/>
            <a:r>
              <a:rPr b="1" lang="ru-RU" sz="2000">
                <a:solidFill>
                  <a:srgbClr val="c00000"/>
                </a:solidFill>
                <a:latin typeface="Calibri"/>
              </a:rPr>
              <a:t>Для </a:t>
            </a:r>
            <a:r>
              <a:rPr b="1" lang="ru-RU" sz="2200">
                <a:solidFill>
                  <a:srgbClr val="c00000"/>
                </a:solidFill>
                <a:latin typeface="Calibri"/>
              </a:rPr>
              <a:t>Усинского месторождения </a:t>
            </a:r>
            <a:r>
              <a:rPr b="1" lang="ru-RU" sz="2000">
                <a:solidFill>
                  <a:srgbClr val="c00000"/>
                </a:solidFill>
                <a:latin typeface="Calibri"/>
              </a:rPr>
              <a:t>характерны две формы содержащейся руды: окисленная и карбонатная. При этом первая более технологичная. </a:t>
            </a:r>
            <a:endParaRPr/>
          </a:p>
          <a:p>
            <a:pPr algn="just"/>
            <a:endParaRPr/>
          </a:p>
          <a:p>
            <a:pPr algn="ctr"/>
            <a:r>
              <a:rPr b="1" lang="ru-RU" sz="2000">
                <a:solidFill>
                  <a:srgbClr val="c00000"/>
                </a:solidFill>
                <a:latin typeface="Calibri"/>
              </a:rPr>
              <a:t>Стоит отметить, что вторая (менее технологичная) в запасах Усинского месторождения  составляет   около </a:t>
            </a:r>
            <a:r>
              <a:rPr b="1" lang="ru-RU" sz="4000">
                <a:solidFill>
                  <a:srgbClr val="c00000"/>
                </a:solidFill>
                <a:latin typeface="Calibri"/>
              </a:rPr>
              <a:t>90% !</a:t>
            </a:r>
            <a:endParaRPr/>
          </a:p>
        </p:txBody>
      </p:sp>
      <p:pic>
        <p:nvPicPr>
          <p:cNvPr descr="" id="79" name="Picture 2"/>
          <p:cNvPicPr/>
          <p:nvPr/>
        </p:nvPicPr>
        <p:blipFill>
          <a:blip r:embed="rId2"/>
          <a:stretch>
            <a:fillRect/>
          </a:stretch>
        </p:blipFill>
        <p:spPr>
          <a:xfrm>
            <a:off x="5796000" y="4076640"/>
            <a:ext cx="1734120" cy="2427840"/>
          </a:xfrm>
          <a:prstGeom prst="rect">
            <a:avLst/>
          </a:prstGeom>
        </p:spPr>
      </p:pic>
      <p:sp>
        <p:nvSpPr>
          <p:cNvPr id="80" name="CustomShape 3"/>
          <p:cNvSpPr/>
          <p:nvPr/>
        </p:nvSpPr>
        <p:spPr>
          <a:xfrm>
            <a:off x="6443640" y="3573360"/>
            <a:ext cx="359280" cy="430560"/>
          </a:xfrm>
          <a:prstGeom prst="downArrow">
            <a:avLst>
              <a:gd fmla="val 648" name="adj1"/>
              <a:gd fmla="val 216" name="adj2"/>
            </a:avLst>
          </a:prstGeom>
          <a:solidFill>
            <a:srgbClr val="4f81bd"/>
          </a:solidFill>
          <a:ln w="25560">
            <a:solidFill>
              <a:srgbClr val="3a5f8b"/>
            </a:solidFill>
            <a:round/>
          </a:ln>
        </p:spPr>
      </p:sp>
    </p:spTree>
  </p:cSld>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1" name="CustomShape 1"/>
          <p:cNvSpPr/>
          <p:nvPr/>
        </p:nvSpPr>
        <p:spPr>
          <a:xfrm>
            <a:off x="395280" y="404640"/>
            <a:ext cx="8496720" cy="2558520"/>
          </a:xfrm>
          <a:prstGeom prst="rect">
            <a:avLst/>
          </a:prstGeom>
        </p:spPr>
        <p:txBody>
          <a:bodyPr bIns="45000" lIns="90000" rIns="90000" tIns="45000"/>
          <a:p>
            <a:pPr algn="just"/>
            <a:r>
              <a:rPr lang="ru-RU">
                <a:solidFill>
                  <a:srgbClr val="000000"/>
                </a:solidFill>
                <a:latin typeface="Calibri"/>
              </a:rPr>
              <a:t>Рассмотрев эти параметры, специалисты еще в 50х-60х годах во времена Советского Союза пришли к выводу: использовать эту руду для производства ферромарганца экономически невыгодно. Поэтому, несмотря на то, что запасы Усинского месторождения оцениваются как большие и занимают по объему седьмое место в мире, эксплуатация этого месторождения не проводилась.</a:t>
            </a:r>
            <a:endParaRPr/>
          </a:p>
          <a:p>
            <a:pPr algn="just"/>
            <a:endParaRPr/>
          </a:p>
          <a:p>
            <a:pPr algn="just"/>
            <a:r>
              <a:rPr lang="ru-RU">
                <a:solidFill>
                  <a:srgbClr val="000000"/>
                </a:solidFill>
                <a:latin typeface="Calibri"/>
              </a:rPr>
              <a:t>И   вот   в  2002  году   за   дело   берется   ЗАО   «ЧЕК-СУ.ВК»,     зарегистрированное в </a:t>
            </a:r>
            <a:endParaRPr/>
          </a:p>
          <a:p>
            <a:pPr algn="just"/>
            <a:r>
              <a:rPr lang="ru-RU">
                <a:solidFill>
                  <a:srgbClr val="000000"/>
                </a:solidFill>
                <a:latin typeface="Calibri"/>
              </a:rPr>
              <a:t>г. Междуреченске Кемеровской области. На конец 2009 года по 30,5% акций "Чек-Су" принадлежало господам Рамзайцеву и Хроленко, остальное — «Росвагонмашу».</a:t>
            </a:r>
            <a:endParaRPr/>
          </a:p>
        </p:txBody>
      </p:sp>
      <p:pic>
        <p:nvPicPr>
          <p:cNvPr descr="" id="82" name="Picture 4"/>
          <p:cNvPicPr/>
          <p:nvPr/>
        </p:nvPicPr>
        <p:blipFill>
          <a:blip r:embed="rId1"/>
          <a:stretch>
            <a:fillRect/>
          </a:stretch>
        </p:blipFill>
        <p:spPr>
          <a:xfrm>
            <a:off x="539640" y="4797360"/>
            <a:ext cx="2086560" cy="1564200"/>
          </a:xfrm>
          <a:prstGeom prst="rect">
            <a:avLst/>
          </a:prstGeom>
        </p:spPr>
      </p:pic>
      <p:sp>
        <p:nvSpPr>
          <p:cNvPr id="83" name="CustomShape 2"/>
          <p:cNvSpPr/>
          <p:nvPr/>
        </p:nvSpPr>
        <p:spPr>
          <a:xfrm>
            <a:off x="3060000" y="5229360"/>
            <a:ext cx="5615640" cy="576360"/>
          </a:xfrm>
          <a:prstGeom prst="rect">
            <a:avLst/>
          </a:prstGeom>
        </p:spPr>
        <p:txBody>
          <a:bodyPr bIns="45000" lIns="90000" rIns="90000" tIns="45000"/>
          <a:p>
            <a:r>
              <a:rPr b="1" lang="ru-RU" sz="1600" u="sng">
                <a:solidFill>
                  <a:srgbClr val="000000"/>
                </a:solidFill>
                <a:latin typeface="Calibri"/>
              </a:rPr>
              <a:t>Хроленко Виктор Яковлевич</a:t>
            </a:r>
            <a:r>
              <a:rPr lang="ru-RU" sz="1600">
                <a:solidFill>
                  <a:srgbClr val="000000"/>
                </a:solidFill>
                <a:latin typeface="Calibri"/>
              </a:rPr>
              <a:t>, родился 15 августа 1953 года в городе Абакане.  Закончил экономический факультет МГУ</a:t>
            </a:r>
            <a:endParaRPr/>
          </a:p>
        </p:txBody>
      </p:sp>
      <p:pic>
        <p:nvPicPr>
          <p:cNvPr descr="" id="84" name="Picture 6"/>
          <p:cNvPicPr/>
          <p:nvPr/>
        </p:nvPicPr>
        <p:blipFill>
          <a:blip r:embed="rId2"/>
          <a:stretch>
            <a:fillRect/>
          </a:stretch>
        </p:blipFill>
        <p:spPr>
          <a:xfrm>
            <a:off x="971640" y="3068640"/>
            <a:ext cx="1427760" cy="1599120"/>
          </a:xfrm>
          <a:prstGeom prst="rect">
            <a:avLst/>
          </a:prstGeom>
        </p:spPr>
      </p:pic>
      <p:sp>
        <p:nvSpPr>
          <p:cNvPr id="85" name="CustomShape 3"/>
          <p:cNvSpPr/>
          <p:nvPr/>
        </p:nvSpPr>
        <p:spPr>
          <a:xfrm>
            <a:off x="2843280" y="3068640"/>
            <a:ext cx="5615640" cy="1063080"/>
          </a:xfrm>
          <a:prstGeom prst="rect">
            <a:avLst/>
          </a:prstGeom>
        </p:spPr>
        <p:txBody>
          <a:bodyPr bIns="45000" lIns="90000" rIns="90000" tIns="45000"/>
          <a:p>
            <a:r>
              <a:rPr b="1" lang="ru-RU" sz="1600" u="sng">
                <a:solidFill>
                  <a:srgbClr val="000000"/>
                </a:solidFill>
                <a:latin typeface="Calibri"/>
              </a:rPr>
              <a:t>Георгий Нубарович Рамзайцев</a:t>
            </a:r>
            <a:r>
              <a:rPr lang="ru-RU" sz="1600">
                <a:solidFill>
                  <a:srgbClr val="000000"/>
                </a:solidFill>
                <a:latin typeface="Calibri"/>
              </a:rPr>
              <a:t>, родился 1 января 1952 года в Москве. Закончил Московский государственный институт международных отношений (МГИМО) по специальности «Экономика внешней торговли».</a:t>
            </a:r>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6" name="CustomShape 1"/>
          <p:cNvSpPr/>
          <p:nvPr/>
        </p:nvSpPr>
        <p:spPr>
          <a:xfrm>
            <a:off x="755640" y="836640"/>
            <a:ext cx="7415640" cy="3747240"/>
          </a:xfrm>
          <a:prstGeom prst="rect">
            <a:avLst/>
          </a:prstGeom>
        </p:spPr>
        <p:txBody>
          <a:bodyPr bIns="45000" lIns="90000" rIns="90000" tIns="45000"/>
          <a:p>
            <a:pPr algn="just"/>
            <a:r>
              <a:rPr lang="ru-RU">
                <a:solidFill>
                  <a:srgbClr val="000000"/>
                </a:solidFill>
                <a:latin typeface="Calibri"/>
              </a:rPr>
              <a:t>Руководство «ЧЕК-СУ.ВК» заверяет: «Технические характеристики Енисейского ферросплавного завода (ЕФЗ), горнотехнические показатели Усинского месторождения и Горно-обогатительного комбината позволяют в перспективе довести объем производства до 600 тыс. тонн ферросплавов в год, что в значительной мере удовлетворит потребности российской металлургической отрасли в марганцевых ферросплавах». </a:t>
            </a:r>
            <a:endParaRPr/>
          </a:p>
          <a:p>
            <a:pPr algn="just"/>
            <a:endParaRPr/>
          </a:p>
          <a:p>
            <a:pPr algn="just"/>
            <a:r>
              <a:rPr lang="ru-RU">
                <a:solidFill>
                  <a:srgbClr val="000000"/>
                </a:solidFill>
                <a:latin typeface="Calibri"/>
              </a:rPr>
              <a:t>И далее: «…освоение Усинского месторождения марганцевых руд и запуск ЕФЗ будут способствовать импортозамещению продукции, необходимой для производства стали, в том числе спецсталей, применяемых в оборонной промышленности».</a:t>
            </a:r>
            <a:endParaRPr/>
          </a:p>
          <a:p>
            <a:pPr algn="just"/>
            <a:endParaRPr/>
          </a:p>
          <a:p>
            <a:pPr algn="ctr"/>
            <a:r>
              <a:rPr b="1" lang="ru-RU" sz="2400">
                <a:solidFill>
                  <a:srgbClr val="c00000"/>
                </a:solidFill>
                <a:latin typeface="Calibri"/>
              </a:rPr>
              <a:t>Замечательный патриотизм!</a:t>
            </a:r>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87" name="Picture 4"/>
          <p:cNvPicPr/>
          <p:nvPr/>
        </p:nvPicPr>
        <p:blipFill>
          <a:blip r:embed="rId1"/>
          <a:stretch>
            <a:fillRect/>
          </a:stretch>
        </p:blipFill>
        <p:spPr>
          <a:xfrm>
            <a:off x="3708360" y="4508640"/>
            <a:ext cx="1808640" cy="1808640"/>
          </a:xfrm>
          <a:prstGeom prst="rect">
            <a:avLst/>
          </a:prstGeom>
        </p:spPr>
      </p:pic>
      <p:sp>
        <p:nvSpPr>
          <p:cNvPr id="88" name="CustomShape 1"/>
          <p:cNvSpPr/>
          <p:nvPr/>
        </p:nvSpPr>
        <p:spPr>
          <a:xfrm>
            <a:off x="468360" y="765000"/>
            <a:ext cx="7918920" cy="3138120"/>
          </a:xfrm>
          <a:prstGeom prst="rect">
            <a:avLst/>
          </a:prstGeom>
        </p:spPr>
        <p:txBody>
          <a:bodyPr bIns="45000" lIns="90000" rIns="90000" tIns="45000"/>
          <a:p>
            <a:pPr algn="just"/>
            <a:r>
              <a:rPr b="1" lang="ru-RU" sz="1600">
                <a:solidFill>
                  <a:srgbClr val="000000"/>
                </a:solidFill>
                <a:latin typeface="Calibri"/>
              </a:rPr>
              <a:t>В сообщении, опубликованном 10.02.12 на сайте «ЧЕК-СУ.ВК», говорится, что первую очередь завода мощностью 250 тыс. тонн ферросплавов в год предполагается ввести в строй уже в 2014 году, вторую (630 тыс. т) - в 2017-м году. Общая стоимость проекта составляет 22 млрд руб. Производство предполагается разместить на пустующих площадках завода «Крастяжмаш». ЕФЗ включен в список основных инвестпроектов «Стратегии развития металлургической промышленности РФ до 2020 года», утвержденной четыре года назад российским правительством (</a:t>
            </a:r>
            <a:r>
              <a:rPr b="1" lang="ru-RU" sz="1600" u="sng">
                <a:solidFill>
                  <a:srgbClr val="0000ff"/>
                </a:solidFill>
                <a:latin typeface="Calibri"/>
                <a:hlinkClick r:id="rId2"/>
              </a:rPr>
              <a:t>http://www.cheksu.ru/kommersant-sibir-veb-nastaivaet-na-vozvrate-krasnoyarskih-vlastey-v-ferrosplavnyy-proekt</a:t>
            </a:r>
            <a:r>
              <a:rPr b="1" lang="ru-RU" sz="1600">
                <a:solidFill>
                  <a:srgbClr val="000000"/>
                </a:solidFill>
                <a:latin typeface="Calibri"/>
              </a:rPr>
              <a:t>). </a:t>
            </a:r>
            <a:endParaRPr/>
          </a:p>
          <a:p>
            <a:pPr algn="just"/>
            <a:endParaRPr/>
          </a:p>
          <a:p>
            <a:pPr algn="just"/>
            <a:r>
              <a:rPr lang="ru-RU" sz="2000">
                <a:solidFill>
                  <a:srgbClr val="000000"/>
                </a:solidFill>
                <a:latin typeface="Calibri"/>
              </a:rPr>
              <a:t>И так, Кемеровский «ЧЕК-СУ.ВК» заверяет, что </a:t>
            </a:r>
            <a:r>
              <a:rPr b="1" lang="ru-RU" sz="2000">
                <a:solidFill>
                  <a:srgbClr val="c00000"/>
                </a:solidFill>
                <a:latin typeface="Calibri"/>
              </a:rPr>
              <a:t>на усинской руде они в 2017 году будут получать более 600 тыс.т ферросплавов. Так ли это?</a:t>
            </a:r>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89" name="Picture 2"/>
          <p:cNvPicPr/>
          <p:nvPr/>
        </p:nvPicPr>
        <p:blipFill>
          <a:blip r:embed="rId1"/>
          <a:stretch>
            <a:fillRect/>
          </a:stretch>
        </p:blipFill>
        <p:spPr>
          <a:xfrm>
            <a:off x="0" y="0"/>
            <a:ext cx="9138240" cy="6856920"/>
          </a:xfrm>
          <a:prstGeom prst="rect">
            <a:avLst/>
          </a:prstGeom>
        </p:spPr>
      </p:pic>
      <p:sp>
        <p:nvSpPr>
          <p:cNvPr id="90" name="CustomShape 1"/>
          <p:cNvSpPr/>
          <p:nvPr/>
        </p:nvSpPr>
        <p:spPr>
          <a:xfrm>
            <a:off x="539640" y="981000"/>
            <a:ext cx="8279280" cy="4077000"/>
          </a:xfrm>
          <a:prstGeom prst="rect">
            <a:avLst/>
          </a:prstGeom>
          <a:solidFill>
            <a:srgbClr val="66ff66"/>
          </a:solidFill>
        </p:spPr>
        <p:txBody>
          <a:bodyPr bIns="45000" lIns="90000" rIns="90000" tIns="45000"/>
          <a:p>
            <a:r>
              <a:rPr b="1" lang="ru-RU" sz="1600">
                <a:solidFill>
                  <a:srgbClr val="000000"/>
                </a:solidFill>
                <a:latin typeface="Calibri"/>
              </a:rPr>
              <a:t>Работа завода рассматривается в трех вариантах. </a:t>
            </a:r>
            <a:endParaRPr/>
          </a:p>
          <a:p>
            <a:endParaRPr/>
          </a:p>
          <a:p>
            <a:r>
              <a:rPr b="1" i="1" lang="ru-RU" sz="1400" u="sng">
                <a:solidFill>
                  <a:srgbClr val="000000"/>
                </a:solidFill>
                <a:latin typeface="Calibri"/>
              </a:rPr>
              <a:t>Вариант 1. Работа на импортном сырье. Выход продукции будет составлять: </a:t>
            </a:r>
            <a:endParaRPr/>
          </a:p>
          <a:p>
            <a:r>
              <a:rPr b="1" i="1" lang="ru-RU" sz="1400">
                <a:solidFill>
                  <a:srgbClr val="000000"/>
                </a:solidFill>
                <a:latin typeface="Calibri"/>
              </a:rPr>
              <a:t> </a:t>
            </a:r>
            <a:r>
              <a:rPr b="1" i="1" lang="ru-RU" sz="1400">
                <a:solidFill>
                  <a:srgbClr val="000000"/>
                </a:solidFill>
                <a:latin typeface="Calibri"/>
              </a:rPr>
              <a:t>- углеродистый ферромарганец 76% -136 тыс.тонн; </a:t>
            </a:r>
            <a:endParaRPr/>
          </a:p>
          <a:p>
            <a:r>
              <a:rPr b="1" i="1" lang="ru-RU" sz="1400">
                <a:solidFill>
                  <a:srgbClr val="000000"/>
                </a:solidFill>
                <a:latin typeface="Calibri"/>
              </a:rPr>
              <a:t>- ферросиликомарганец 82% - 114 тыс.тонн.</a:t>
            </a:r>
            <a:endParaRPr/>
          </a:p>
          <a:p>
            <a:r>
              <a:rPr b="1" i="1" lang="ru-RU" sz="1400">
                <a:solidFill>
                  <a:srgbClr val="000000"/>
                </a:solidFill>
                <a:latin typeface="Calibri"/>
              </a:rPr>
              <a:t> </a:t>
            </a:r>
            <a:endParaRPr/>
          </a:p>
          <a:p>
            <a:r>
              <a:rPr b="1" i="1" lang="ru-RU" sz="1400" u="sng">
                <a:solidFill>
                  <a:srgbClr val="000000"/>
                </a:solidFill>
                <a:latin typeface="Calibri"/>
              </a:rPr>
              <a:t>Вариант 2.Предусматривает работу в двух режимах: на усинских окисленных (А) и карбонатных (Б) концентратах, которые будут добавляться к импортному сырью. Выход продукции будет составлять: </a:t>
            </a:r>
            <a:endParaRPr/>
          </a:p>
          <a:p>
            <a:r>
              <a:rPr b="1" i="1" lang="ru-RU" sz="1400">
                <a:solidFill>
                  <a:srgbClr val="000000"/>
                </a:solidFill>
                <a:latin typeface="Calibri"/>
              </a:rPr>
              <a:t>-Вариант 2А -  углеродистый ферромарганец  - 137 тыс. тон; ферросиликомарганец  - 110 тыс.т. </a:t>
            </a:r>
            <a:endParaRPr/>
          </a:p>
          <a:p>
            <a:r>
              <a:rPr b="1" i="1" lang="ru-RU" sz="1400">
                <a:solidFill>
                  <a:srgbClr val="000000"/>
                </a:solidFill>
                <a:latin typeface="Calibri"/>
              </a:rPr>
              <a:t>- Вариант 2Б - углеродистый ферромарганец 83,5 тыс.т  и ферросиликомарганец 138,46 тыс.т </a:t>
            </a:r>
            <a:endParaRPr/>
          </a:p>
          <a:p>
            <a:r>
              <a:rPr b="1" i="1" lang="ru-RU" sz="1400">
                <a:solidFill>
                  <a:srgbClr val="000000"/>
                </a:solidFill>
                <a:latin typeface="Calibri"/>
              </a:rPr>
              <a:t> </a:t>
            </a:r>
            <a:endParaRPr/>
          </a:p>
          <a:p>
            <a:r>
              <a:rPr b="1" i="1" lang="ru-RU" sz="1400" u="sng">
                <a:solidFill>
                  <a:srgbClr val="000000"/>
                </a:solidFill>
                <a:latin typeface="Calibri"/>
              </a:rPr>
              <a:t>Вариант 3. Работа только на усинском концентрате. Выход продукции будет составлять: </a:t>
            </a:r>
            <a:endParaRPr/>
          </a:p>
          <a:p>
            <a:r>
              <a:rPr b="1" i="1" lang="ru-RU" sz="1400">
                <a:solidFill>
                  <a:srgbClr val="000000"/>
                </a:solidFill>
                <a:latin typeface="Calibri"/>
              </a:rPr>
              <a:t>- углеродистый ферромарганец 76% - 47 тыс.т.; </a:t>
            </a:r>
            <a:endParaRPr/>
          </a:p>
          <a:p>
            <a:pPr>
              <a:buFont typeface="StarSymbol"/>
              <a:buChar char="-"/>
            </a:pPr>
            <a:r>
              <a:rPr b="1" i="1" lang="ru-RU" sz="1400">
                <a:solidFill>
                  <a:srgbClr val="000000"/>
                </a:solidFill>
                <a:latin typeface="Calibri"/>
              </a:rPr>
              <a:t>ферросиликомарганец 82% - 83 тыс.т.</a:t>
            </a:r>
            <a:endParaRPr/>
          </a:p>
          <a:p>
            <a:endParaRPr/>
          </a:p>
          <a:p>
            <a:r>
              <a:rPr b="1" i="1" lang="ru-RU" sz="1600">
                <a:solidFill>
                  <a:srgbClr val="000000"/>
                </a:solidFill>
                <a:latin typeface="Calibri"/>
              </a:rPr>
              <a:t>«Проектная  документация Раздел 1. «Пояснительная  записка». Книга 1; Пояснительная  записка Приложение  А2070-ПЗ Том 1.1»</a:t>
            </a:r>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91" name="Picture 2"/>
          <p:cNvPicPr/>
          <p:nvPr/>
        </p:nvPicPr>
        <p:blipFill>
          <a:blip r:embed="rId1"/>
          <a:stretch>
            <a:fillRect/>
          </a:stretch>
        </p:blipFill>
        <p:spPr>
          <a:xfrm>
            <a:off x="0" y="0"/>
            <a:ext cx="9142920" cy="6856920"/>
          </a:xfrm>
          <a:prstGeom prst="rect">
            <a:avLst/>
          </a:prstGeom>
        </p:spPr>
      </p:pic>
      <p:sp>
        <p:nvSpPr>
          <p:cNvPr id="92" name="CustomShape 1"/>
          <p:cNvSpPr/>
          <p:nvPr/>
        </p:nvSpPr>
        <p:spPr>
          <a:xfrm>
            <a:off x="468360" y="3429000"/>
            <a:ext cx="8279280" cy="2768040"/>
          </a:xfrm>
          <a:prstGeom prst="rect">
            <a:avLst/>
          </a:prstGeom>
          <a:solidFill>
            <a:srgbClr val="66ff66"/>
          </a:solidFill>
        </p:spPr>
        <p:txBody>
          <a:bodyPr bIns="45000" lIns="90000" rIns="90000" tIns="45000"/>
          <a:p>
            <a:pPr algn="just"/>
            <a:r>
              <a:rPr b="1" lang="ru-RU" sz="1400">
                <a:solidFill>
                  <a:srgbClr val="000000"/>
                </a:solidFill>
                <a:latin typeface="Calibri"/>
              </a:rPr>
              <a:t>Если сравнивать первый и третий варианты, то получается следующая картина: при работе на импортном концентрате будет производиться 250 тыс. тонн ферромарганца, при работе на усинском - всего 130 тыс. тонн, практически, в два раза меньше. При этом отходов будет образовываться по первому варианту 82 тыс. тонн, по второму - 166 тыс. тонн.</a:t>
            </a:r>
            <a:endParaRPr/>
          </a:p>
          <a:p>
            <a:pPr algn="just"/>
            <a:endParaRPr/>
          </a:p>
          <a:p>
            <a:pPr algn="just"/>
            <a:r>
              <a:rPr b="1" lang="ru-RU" sz="1400">
                <a:solidFill>
                  <a:srgbClr val="000000"/>
                </a:solidFill>
                <a:latin typeface="Calibri"/>
              </a:rPr>
              <a:t>В проекте указано, что руководство Чек-Су, рассмотрев все варианты, решило вплоть до 2023 года организовать производство на первой очереди (цех №1) ЕФЗ по варианту 2 Б, при котором «сырьевой базой предстоящего производства марганцевых сплавов являются импортный и усинские карбонатные концентраты…». Технология этого варианта рассчитана на то, что</a:t>
            </a:r>
            <a:r>
              <a:rPr b="1" lang="ru-RU" sz="1600">
                <a:solidFill>
                  <a:srgbClr val="000000"/>
                </a:solidFill>
                <a:latin typeface="Calibri"/>
              </a:rPr>
              <a:t> </a:t>
            </a:r>
            <a:r>
              <a:rPr b="1" lang="ru-RU" sz="1600" u="sng">
                <a:solidFill>
                  <a:srgbClr val="000000"/>
                </a:solidFill>
                <a:latin typeface="Calibri"/>
              </a:rPr>
              <a:t>на одну тонну усинского концентрата будет использоваться почти 2,5 тонны импортного сырья</a:t>
            </a:r>
            <a:r>
              <a:rPr b="1" lang="ru-RU" sz="1600">
                <a:solidFill>
                  <a:srgbClr val="000000"/>
                </a:solidFill>
                <a:latin typeface="Calibri"/>
              </a:rPr>
              <a:t>. </a:t>
            </a:r>
            <a:endParaRPr/>
          </a:p>
          <a:p>
            <a:pPr algn="just"/>
            <a:endParaRPr/>
          </a:p>
          <a:p>
            <a:pPr algn="ctr"/>
            <a:r>
              <a:rPr b="1" lang="ru-RU" sz="1600">
                <a:solidFill>
                  <a:srgbClr val="c00000"/>
                </a:solidFill>
                <a:latin typeface="Calibri"/>
              </a:rPr>
              <a:t>При таком раскладе говорить об импортозамещении продукции НЕЛЬЗЯ!!!!! </a:t>
            </a:r>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3" name="CustomShape 1"/>
          <p:cNvSpPr/>
          <p:nvPr/>
        </p:nvSpPr>
        <p:spPr>
          <a:xfrm>
            <a:off x="1476360" y="1125360"/>
            <a:ext cx="5974200" cy="2284200"/>
          </a:xfrm>
          <a:prstGeom prst="rect">
            <a:avLst/>
          </a:prstGeom>
        </p:spPr>
        <p:txBody>
          <a:bodyPr bIns="45000" lIns="90000" rIns="90000" tIns="45000"/>
          <a:p>
            <a:pPr algn="just"/>
            <a:r>
              <a:rPr lang="ru-RU">
                <a:solidFill>
                  <a:srgbClr val="000000"/>
                </a:solidFill>
                <a:latin typeface="Calibri"/>
              </a:rPr>
              <a:t>Основная часть сырья будет завозиться на проектируемый завод из-за рубежа. «Откуда дровишки?»  В проектной документации указано, что импортный концентрат будет поставляться из </a:t>
            </a:r>
            <a:endParaRPr/>
          </a:p>
          <a:p>
            <a:pPr algn="just"/>
            <a:r>
              <a:rPr b="1" lang="ru-RU" sz="2400">
                <a:solidFill>
                  <a:srgbClr val="c00000"/>
                </a:solidFill>
                <a:latin typeface="Calibri"/>
              </a:rPr>
              <a:t>ЮАР, Бразилии, Австралии или Казахстана</a:t>
            </a:r>
            <a:endParaRPr/>
          </a:p>
          <a:p>
            <a:pPr algn="just"/>
            <a:r>
              <a:rPr lang="ru-RU" sz="2400">
                <a:solidFill>
                  <a:srgbClr val="000000"/>
                </a:solidFill>
                <a:latin typeface="Calibri"/>
              </a:rPr>
              <a:t> </a:t>
            </a:r>
            <a:endParaRPr/>
          </a:p>
          <a:p>
            <a:pPr algn="just"/>
            <a:r>
              <a:rPr lang="ru-RU" sz="2400">
                <a:solidFill>
                  <a:srgbClr val="000000"/>
                </a:solidFill>
                <a:latin typeface="Calibri"/>
              </a:rPr>
              <a:t>(2070-ПЗ, Том 1.1, лист 63).</a:t>
            </a:r>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4" name="CustomShape 1"/>
          <p:cNvSpPr/>
          <p:nvPr/>
        </p:nvSpPr>
        <p:spPr>
          <a:xfrm>
            <a:off x="468360" y="404640"/>
            <a:ext cx="7918920" cy="5443560"/>
          </a:xfrm>
          <a:prstGeom prst="rect">
            <a:avLst/>
          </a:prstGeom>
        </p:spPr>
        <p:txBody>
          <a:bodyPr bIns="45000" lIns="90000" rIns="90000" tIns="45000"/>
          <a:p>
            <a:pPr algn="just"/>
            <a:r>
              <a:rPr b="1" lang="ru-RU" sz="1600">
                <a:solidFill>
                  <a:srgbClr val="000000"/>
                </a:solidFill>
                <a:latin typeface="Calibri"/>
              </a:rPr>
              <a:t>Примечательно в проекте то, что оценка затрат на производство тонны продукции выполнена только для варианта 2 Б. В документе 2070-ПЗ (Том 1.1, листы 69-70) представлены результаты расчетов технико-экономических показателей, произведенных в соответствии с техническим заданием Заказчика, технологическим заданием (ТЛЗ 25-02-08-10) «Производство марганцевых ферросплавов  в условиях приобретенной промышленной площадки ООО «Крастяжмаш» по варианту 2Б (работа завода на усинских карбонатных концентратах с учетом подшихтовки импортного сырья), подтвержденный письмом Заказчика от 25 июля 2011 г. № 402-АС/11. Показано, что себестоимость 1 тонны сплава будет составлять 49810 рублей. Кстати, такая себестоимость выше нынешней рыночной ценой на аналогичные ферросплавы!</a:t>
            </a:r>
            <a:endParaRPr/>
          </a:p>
          <a:p>
            <a:pPr algn="just"/>
            <a:endParaRPr/>
          </a:p>
          <a:p>
            <a:pPr algn="just"/>
            <a:r>
              <a:rPr b="1" lang="ru-RU" sz="1600">
                <a:solidFill>
                  <a:srgbClr val="000000"/>
                </a:solidFill>
                <a:latin typeface="Calibri"/>
              </a:rPr>
              <a:t>Сторонники строительства ЕЗФ</a:t>
            </a:r>
            <a:endParaRPr/>
          </a:p>
          <a:p>
            <a:pPr algn="just"/>
            <a:endParaRPr/>
          </a:p>
          <a:p>
            <a:pPr algn="just"/>
            <a:endParaRPr/>
          </a:p>
          <a:p>
            <a:pPr algn="just"/>
            <a:endParaRPr/>
          </a:p>
          <a:p>
            <a:pPr algn="just"/>
            <a:endParaRPr/>
          </a:p>
          <a:p>
            <a:pPr algn="just"/>
            <a:endParaRPr/>
          </a:p>
          <a:p>
            <a:pPr algn="just"/>
            <a:endParaRPr/>
          </a:p>
          <a:p>
            <a:pPr algn="just"/>
            <a:r>
              <a:rPr b="1" lang="ru-RU" sz="1600">
                <a:solidFill>
                  <a:srgbClr val="000000"/>
                </a:solidFill>
                <a:latin typeface="Calibri"/>
              </a:rPr>
              <a:t>могут возразить, что эта технология будет реализована только на начальном этапе работы завода. Обратимся опять к документации, а именно к 2070-ОИ.В-ОВОС, том 11, книга 1.1. </a:t>
            </a:r>
            <a:endParaRPr/>
          </a:p>
        </p:txBody>
      </p:sp>
      <p:pic>
        <p:nvPicPr>
          <p:cNvPr descr="" id="95" name="Picture 2"/>
          <p:cNvPicPr/>
          <p:nvPr/>
        </p:nvPicPr>
        <p:blipFill>
          <a:blip r:embed="rId1"/>
          <a:stretch>
            <a:fillRect/>
          </a:stretch>
        </p:blipFill>
        <p:spPr>
          <a:xfrm>
            <a:off x="3776760" y="3168000"/>
            <a:ext cx="2270520" cy="1891080"/>
          </a:xfrm>
          <a:prstGeom prst="rect">
            <a:avLst/>
          </a:prstGeom>
        </p:spPr>
      </p:pic>
    </p:spTree>
  </p:cSld>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96" name="Picture 2"/>
          <p:cNvPicPr/>
          <p:nvPr/>
        </p:nvPicPr>
        <p:blipFill>
          <a:blip r:embed="rId1"/>
          <a:stretch>
            <a:fillRect/>
          </a:stretch>
        </p:blipFill>
        <p:spPr>
          <a:xfrm>
            <a:off x="0" y="0"/>
            <a:ext cx="9142920" cy="6856920"/>
          </a:xfrm>
          <a:prstGeom prst="rect">
            <a:avLst/>
          </a:prstGeom>
        </p:spPr>
      </p:pic>
      <p:pic>
        <p:nvPicPr>
          <p:cNvPr descr="" id="97" name="Picture 1"/>
          <p:cNvPicPr/>
          <p:nvPr/>
        </p:nvPicPr>
        <p:blipFill>
          <a:blip r:embed="rId2"/>
          <a:stretch>
            <a:fillRect/>
          </a:stretch>
        </p:blipFill>
        <p:spPr>
          <a:xfrm>
            <a:off x="1547640" y="620640"/>
            <a:ext cx="6057000" cy="5976000"/>
          </a:xfrm>
          <a:prstGeom prst="rect">
            <a:avLst/>
          </a:prstGeom>
        </p:spPr>
      </p:pic>
      <p:sp>
        <p:nvSpPr>
          <p:cNvPr id="98" name="CustomShape 1"/>
          <p:cNvSpPr/>
          <p:nvPr/>
        </p:nvSpPr>
        <p:spPr>
          <a:xfrm>
            <a:off x="3419640" y="189000"/>
            <a:ext cx="2375280" cy="363960"/>
          </a:xfrm>
          <a:prstGeom prst="rect">
            <a:avLst/>
          </a:prstGeom>
          <a:solidFill>
            <a:srgbClr val="ffffff"/>
          </a:solidFill>
        </p:spPr>
        <p:txBody>
          <a:bodyPr bIns="45000" lIns="90000" rIns="90000" tIns="45000"/>
          <a:p>
            <a:r>
              <a:rPr lang="ru-RU">
                <a:solidFill>
                  <a:srgbClr val="000000"/>
                </a:solidFill>
                <a:latin typeface="Calibri"/>
              </a:rPr>
              <a:t>Вот что там написано.</a:t>
            </a:r>
            <a:endParaRPr/>
          </a:p>
        </p:txBody>
      </p:sp>
    </p:spTree>
  </p:cSld>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99" name="Picture 5"/>
          <p:cNvPicPr/>
          <p:nvPr/>
        </p:nvPicPr>
        <p:blipFill>
          <a:blip r:embed="rId1"/>
          <a:stretch>
            <a:fillRect/>
          </a:stretch>
        </p:blipFill>
        <p:spPr>
          <a:xfrm>
            <a:off x="0" y="0"/>
            <a:ext cx="9142920" cy="6856920"/>
          </a:xfrm>
          <a:prstGeom prst="rect">
            <a:avLst/>
          </a:prstGeom>
        </p:spPr>
      </p:pic>
      <p:pic>
        <p:nvPicPr>
          <p:cNvPr descr="" id="100" name="Picture 1"/>
          <p:cNvPicPr/>
          <p:nvPr/>
        </p:nvPicPr>
        <p:blipFill>
          <a:blip r:embed="rId2"/>
          <a:stretch>
            <a:fillRect/>
          </a:stretch>
        </p:blipFill>
        <p:spPr>
          <a:xfrm>
            <a:off x="755640" y="2421000"/>
            <a:ext cx="7702920" cy="2281680"/>
          </a:xfrm>
          <a:prstGeom prst="rect">
            <a:avLst/>
          </a:prstGeom>
        </p:spPr>
      </p:pic>
      <p:sp>
        <p:nvSpPr>
          <p:cNvPr id="101" name="CustomShape 1"/>
          <p:cNvSpPr/>
          <p:nvPr/>
        </p:nvSpPr>
        <p:spPr>
          <a:xfrm>
            <a:off x="1763640" y="1557360"/>
            <a:ext cx="5544000" cy="363960"/>
          </a:xfrm>
          <a:prstGeom prst="rect">
            <a:avLst/>
          </a:prstGeom>
          <a:solidFill>
            <a:srgbClr val="ffffff"/>
          </a:solidFill>
        </p:spPr>
        <p:txBody>
          <a:bodyPr bIns="45000" lIns="90000" rIns="90000" tIns="45000"/>
          <a:p>
            <a:r>
              <a:rPr lang="ru-RU">
                <a:solidFill>
                  <a:srgbClr val="000000"/>
                </a:solidFill>
                <a:latin typeface="Calibri"/>
              </a:rPr>
              <a:t>И далее в этом документе говорится о перспективе.</a:t>
            </a:r>
            <a:endParaRPr/>
          </a:p>
        </p:txBody>
      </p:sp>
    </p:spTree>
  </p:cSld>
  <p:timing>
    <p:tnLst>
      <p:par>
        <p:cTn dur="indefinite" id="3" nodeType="tmRoot" restart="never">
          <p:childTnLst>
            <p:seq>
              <p:cTn id="4" nodeType="mainSeq">
                <p:childTnLst/>
              </p:cTn>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2" name="CustomShape 1"/>
          <p:cNvSpPr/>
          <p:nvPr/>
        </p:nvSpPr>
        <p:spPr>
          <a:xfrm>
            <a:off x="395280" y="476280"/>
            <a:ext cx="8136360" cy="3983400"/>
          </a:xfrm>
          <a:prstGeom prst="rect">
            <a:avLst/>
          </a:prstGeom>
        </p:spPr>
        <p:txBody>
          <a:bodyPr bIns="45000" lIns="90000" rIns="90000" tIns="45000"/>
          <a:p>
            <a:r>
              <a:rPr b="1" lang="ru-RU" sz="1600">
                <a:solidFill>
                  <a:srgbClr val="000000"/>
                </a:solidFill>
                <a:latin typeface="Calibri"/>
              </a:rPr>
              <a:t>Какие выводы следую из вышесказанного. </a:t>
            </a:r>
            <a:endParaRPr/>
          </a:p>
          <a:p>
            <a:endParaRPr/>
          </a:p>
          <a:p>
            <a:pPr algn="just"/>
            <a:r>
              <a:rPr b="1" lang="ru-RU" sz="1600">
                <a:solidFill>
                  <a:srgbClr val="000000"/>
                </a:solidFill>
                <a:latin typeface="Calibri"/>
              </a:rPr>
              <a:t>Первый, при работе ЕЗФ на полную мощность он сможет производить ТОЛЬКО 302000 тонны ферросплавов из отечественного сырья! </a:t>
            </a:r>
            <a:endParaRPr/>
          </a:p>
          <a:p>
            <a:pPr algn="just"/>
            <a:endParaRPr/>
          </a:p>
          <a:p>
            <a:pPr algn="just"/>
            <a:r>
              <a:rPr b="1" lang="ru-RU" sz="1600">
                <a:solidFill>
                  <a:srgbClr val="000000"/>
                </a:solidFill>
                <a:latin typeface="Calibri"/>
              </a:rPr>
              <a:t>Второй, чтобы достичь заявленные показатели продукции в 625 тыс. тонн, Кемеровское ЗАО «ЧЕК-СУ.ВК» будет вынуждено в огромном количестве завозить ИМПОРТНЫЙ КОНЦЕНТРАТ в наш край и перерабатывать его в непосредственной близости практически миллионного города! </a:t>
            </a:r>
            <a:endParaRPr/>
          </a:p>
          <a:p>
            <a:pPr algn="just"/>
            <a:endParaRPr/>
          </a:p>
          <a:p>
            <a:pPr algn="just"/>
            <a:r>
              <a:rPr b="1" lang="ru-RU" sz="1600">
                <a:solidFill>
                  <a:srgbClr val="000000"/>
                </a:solidFill>
                <a:latin typeface="Calibri"/>
              </a:rPr>
              <a:t>ВОТ ЭТО ПАТРИОТИЗМ!!! Получается, что кемеровские бизнесмены выступают за защиту окружающей среды других стран и предлагают загадить красноярскую! Ради чего? Почему так навязчиво и безапелляционно, всеми правдами и неправдами, вопреки здравому смыслу, мнениям горожан и властей города и края руководство Чек-Су так стремиться запустить это грязное и опасное производство практически на границе Красноярска?</a:t>
            </a:r>
            <a:endParaRPr/>
          </a:p>
        </p:txBody>
      </p:sp>
      <p:pic>
        <p:nvPicPr>
          <p:cNvPr descr="" id="103" name="Picture 2"/>
          <p:cNvPicPr/>
          <p:nvPr/>
        </p:nvPicPr>
        <p:blipFill>
          <a:blip r:embed="rId1"/>
          <a:stretch>
            <a:fillRect/>
          </a:stretch>
        </p:blipFill>
        <p:spPr>
          <a:xfrm>
            <a:off x="3132000" y="4292640"/>
            <a:ext cx="3083400" cy="2310480"/>
          </a:xfrm>
          <a:prstGeom prst="rect">
            <a:avLst/>
          </a:prstGeom>
        </p:spPr>
      </p:pic>
    </p:spTree>
  </p:cSld>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104" name="Picture 4"/>
          <p:cNvPicPr/>
          <p:nvPr/>
        </p:nvPicPr>
        <p:blipFill>
          <a:blip r:embed="rId1"/>
          <a:stretch>
            <a:fillRect/>
          </a:stretch>
        </p:blipFill>
        <p:spPr>
          <a:xfrm>
            <a:off x="0" y="0"/>
            <a:ext cx="9142920" cy="6856920"/>
          </a:xfrm>
          <a:prstGeom prst="rect">
            <a:avLst/>
          </a:prstGeom>
        </p:spPr>
      </p:pic>
      <p:sp>
        <p:nvSpPr>
          <p:cNvPr id="105" name="CustomShape 1"/>
          <p:cNvSpPr/>
          <p:nvPr/>
        </p:nvSpPr>
        <p:spPr>
          <a:xfrm>
            <a:off x="250920" y="1413000"/>
            <a:ext cx="8208000" cy="942840"/>
          </a:xfrm>
          <a:prstGeom prst="rect">
            <a:avLst/>
          </a:prstGeom>
          <a:solidFill>
            <a:srgbClr val="ffff00"/>
          </a:solidFill>
        </p:spPr>
        <p:txBody>
          <a:bodyPr bIns="45000" lIns="90000" rIns="90000" tIns="45000"/>
          <a:p>
            <a:pPr algn="ctr"/>
            <a:r>
              <a:rPr b="1" lang="ru-RU" sz="2800">
                <a:solidFill>
                  <a:srgbClr val="c00000"/>
                </a:solidFill>
                <a:latin typeface="Arial"/>
              </a:rPr>
              <a:t>При таком подходе миллионный Красноярск переведут в статусе страны третьего мира!</a:t>
            </a:r>
            <a:endParaRPr/>
          </a:p>
        </p:txBody>
      </p:sp>
    </p:spTree>
  </p:cSld>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106" name="TB_Image"/>
          <p:cNvPicPr/>
          <p:nvPr/>
        </p:nvPicPr>
        <p:blipFill>
          <a:blip r:embed="rId1"/>
          <a:stretch>
            <a:fillRect/>
          </a:stretch>
        </p:blipFill>
        <p:spPr>
          <a:xfrm>
            <a:off x="0" y="0"/>
            <a:ext cx="9142920" cy="6856920"/>
          </a:xfrm>
          <a:prstGeom prst="rect">
            <a:avLst/>
          </a:prstGeom>
        </p:spPr>
      </p:pic>
      <p:sp>
        <p:nvSpPr>
          <p:cNvPr id="107" name="CustomShape 1"/>
          <p:cNvSpPr/>
          <p:nvPr/>
        </p:nvSpPr>
        <p:spPr>
          <a:xfrm>
            <a:off x="971640" y="3141720"/>
            <a:ext cx="5255280" cy="912600"/>
          </a:xfrm>
          <a:prstGeom prst="rect">
            <a:avLst/>
          </a:prstGeom>
          <a:solidFill>
            <a:srgbClr val="ffff00"/>
          </a:solidFill>
        </p:spPr>
        <p:txBody>
          <a:bodyPr bIns="45000" lIns="90000" rIns="90000" tIns="45000"/>
          <a:p>
            <a:r>
              <a:rPr b="1" lang="ru-RU">
                <a:solidFill>
                  <a:srgbClr val="c00000"/>
                </a:solidFill>
                <a:latin typeface="Arial"/>
              </a:rPr>
              <a:t>В «роскошном» букете вредных выбросов в атмосферу будет не хватать только пыли. А, впрочем, будет и она… </a:t>
            </a:r>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108" name="Picture 4"/>
          <p:cNvPicPr/>
          <p:nvPr/>
        </p:nvPicPr>
        <p:blipFill>
          <a:blip r:embed="rId1"/>
          <a:stretch>
            <a:fillRect/>
          </a:stretch>
        </p:blipFill>
        <p:spPr>
          <a:xfrm>
            <a:off x="0" y="-392040"/>
            <a:ext cx="9142920" cy="7248960"/>
          </a:xfrm>
          <a:prstGeom prst="rect">
            <a:avLst/>
          </a:prstGeom>
        </p:spPr>
      </p:pic>
      <p:sp>
        <p:nvSpPr>
          <p:cNvPr id="109" name="CustomShape 1"/>
          <p:cNvSpPr/>
          <p:nvPr/>
        </p:nvSpPr>
        <p:spPr>
          <a:xfrm>
            <a:off x="468360" y="3500280"/>
            <a:ext cx="8134920" cy="3073320"/>
          </a:xfrm>
          <a:prstGeom prst="rect">
            <a:avLst/>
          </a:prstGeom>
          <a:solidFill>
            <a:srgbClr val="ffff00"/>
          </a:solidFill>
        </p:spPr>
        <p:txBody>
          <a:bodyPr bIns="45000" lIns="90000" rIns="90000" tIns="45000"/>
          <a:p>
            <a:pPr algn="just"/>
            <a:r>
              <a:rPr b="1" lang="ru-RU" sz="1400">
                <a:solidFill>
                  <a:srgbClr val="000000"/>
                </a:solidFill>
                <a:latin typeface="Arial"/>
              </a:rPr>
              <a:t>Компания «Чек-СУ.ВК» обнадеживает нас словами о новейших фильтрах, которые возьмут всю газовую атаку на себя. Но в проектной документации по этому вопросу написано следующее: «Аспирационная газоочистка АУ №1 вспомогательного технологического оборудования состоит из существующего рукавного фильтра ФРО-6000 с последующей его реконструкцией в рукавный фильтр с импульсной регистрацией ФРИР-2400».</a:t>
            </a:r>
            <a:endParaRPr/>
          </a:p>
          <a:p>
            <a:pPr algn="just"/>
            <a:endParaRPr/>
          </a:p>
          <a:p>
            <a:pPr algn="just"/>
            <a:r>
              <a:rPr b="1" lang="ru-RU" sz="1400">
                <a:solidFill>
                  <a:srgbClr val="000000"/>
                </a:solidFill>
                <a:latin typeface="Arial"/>
              </a:rPr>
              <a:t>Непосвященному человеку это мало, о чем говорит. А вот что по этому поводу думают эксперты. Оказывается, при запуске завода будет установлен фильтр ФРО-6000, а позже (когда-то, вспомните обожженные аноды, на которые многие десятилетия обещают перевести КрАЗ) их, возможно, заменят на ФРИР-4000. При этом расчеты в документации сделаны с учетом технических характеристик ФРИР-4000. Кого хотят обмануть бизнесмены, идя на такие ухищрения? И когда будет сделана эта реконструкция? Об этом проектировщики и заказчики умалчивают.</a:t>
            </a:r>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110" name="Picture 2"/>
          <p:cNvPicPr/>
          <p:nvPr/>
        </p:nvPicPr>
        <p:blipFill>
          <a:blip r:embed="rId1"/>
          <a:stretch>
            <a:fillRect/>
          </a:stretch>
        </p:blipFill>
        <p:spPr>
          <a:xfrm>
            <a:off x="0" y="0"/>
            <a:ext cx="9142920" cy="6856920"/>
          </a:xfrm>
          <a:prstGeom prst="rect">
            <a:avLst/>
          </a:prstGeom>
        </p:spPr>
      </p:pic>
      <p:sp>
        <p:nvSpPr>
          <p:cNvPr id="111" name="CustomShape 1"/>
          <p:cNvSpPr/>
          <p:nvPr/>
        </p:nvSpPr>
        <p:spPr>
          <a:xfrm>
            <a:off x="684360" y="836640"/>
            <a:ext cx="7631640" cy="912600"/>
          </a:xfrm>
          <a:prstGeom prst="rect">
            <a:avLst/>
          </a:prstGeom>
          <a:solidFill>
            <a:srgbClr val="ffff00"/>
          </a:solidFill>
        </p:spPr>
        <p:txBody>
          <a:bodyPr bIns="45000" lIns="90000" rIns="90000" tIns="45000"/>
          <a:p>
            <a:r>
              <a:rPr lang="ru-RU">
                <a:solidFill>
                  <a:srgbClr val="c00000"/>
                </a:solidFill>
                <a:latin typeface="Arial"/>
              </a:rPr>
              <a:t>Впрочем, и тот и другой фильтры будут улавливать только… пыль! Все газы, которые будут выделяться при производстве ферросплавов, </a:t>
            </a:r>
            <a:r>
              <a:rPr b="1" lang="ru-RU" u="sng">
                <a:solidFill>
                  <a:srgbClr val="c00000"/>
                </a:solidFill>
                <a:latin typeface="Arial"/>
              </a:rPr>
              <a:t>улавливаться не будут</a:t>
            </a:r>
            <a:r>
              <a:rPr lang="ru-RU">
                <a:solidFill>
                  <a:srgbClr val="c00000"/>
                </a:solidFill>
                <a:latin typeface="Arial"/>
              </a:rPr>
              <a:t>, и… </a:t>
            </a:r>
            <a:r>
              <a:rPr b="1" lang="ru-RU" u="sng">
                <a:solidFill>
                  <a:srgbClr val="c00000"/>
                </a:solidFill>
                <a:latin typeface="Arial"/>
              </a:rPr>
              <a:t>полетят в атмосферу</a:t>
            </a:r>
            <a:r>
              <a:rPr lang="ru-RU">
                <a:solidFill>
                  <a:srgbClr val="c00000"/>
                </a:solidFill>
                <a:latin typeface="Arial"/>
              </a:rPr>
              <a:t>. </a:t>
            </a:r>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112" name="Picture 2"/>
          <p:cNvPicPr/>
          <p:nvPr/>
        </p:nvPicPr>
        <p:blipFill>
          <a:blip r:embed="rId1"/>
          <a:stretch>
            <a:fillRect/>
          </a:stretch>
        </p:blipFill>
        <p:spPr>
          <a:xfrm>
            <a:off x="0" y="0"/>
            <a:ext cx="9142920" cy="6866280"/>
          </a:xfrm>
          <a:prstGeom prst="rect">
            <a:avLst/>
          </a:prstGeom>
        </p:spPr>
      </p:pic>
      <p:sp>
        <p:nvSpPr>
          <p:cNvPr id="113" name="CustomShape 1"/>
          <p:cNvSpPr/>
          <p:nvPr/>
        </p:nvSpPr>
        <p:spPr>
          <a:xfrm>
            <a:off x="684360" y="3213000"/>
            <a:ext cx="8063280" cy="2279880"/>
          </a:xfrm>
          <a:prstGeom prst="rect">
            <a:avLst/>
          </a:prstGeom>
          <a:solidFill>
            <a:srgbClr val="ffff00"/>
          </a:solidFill>
        </p:spPr>
        <p:txBody>
          <a:bodyPr bIns="45000" lIns="90000" rIns="90000" tIns="45000"/>
          <a:p>
            <a:pPr algn="just"/>
            <a:r>
              <a:rPr b="1" lang="ru-RU" sz="1600">
                <a:solidFill>
                  <a:srgbClr val="000000"/>
                </a:solidFill>
                <a:latin typeface="Arial"/>
              </a:rPr>
              <a:t>Между тем, при проектируемой технологии производства ферросплавов есть этап, на котором будет выделяться бенз(а)пирен. На это эксперты указали разработчикам проекта. Однако  компания продолжает настаивать, что теоретически выделение канцерогена невозможно. Возникает вопрос – либо проектировщики не владеют информацией, либо умышленно ее скрывают. Научные исследования, проведенные на уже работающих ферросплавных заводах, говорят о том, что в процессе плавки идет выделение бенз(а)пирена. И как следствие, выявлены онкологические заболевания у работников этих производств.</a:t>
            </a:r>
            <a:endParaRPr/>
          </a:p>
        </p:txBody>
      </p:sp>
    </p:spTree>
  </p:cSld>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114" name="Picture 2"/>
          <p:cNvPicPr/>
          <p:nvPr/>
        </p:nvPicPr>
        <p:blipFill>
          <a:blip r:embed="rId1"/>
          <a:stretch>
            <a:fillRect/>
          </a:stretch>
        </p:blipFill>
        <p:spPr>
          <a:xfrm>
            <a:off x="0" y="0"/>
            <a:ext cx="9211680" cy="6856920"/>
          </a:xfrm>
          <a:prstGeom prst="rect">
            <a:avLst/>
          </a:prstGeom>
        </p:spPr>
      </p:pic>
      <p:sp>
        <p:nvSpPr>
          <p:cNvPr id="115" name="CustomShape 1"/>
          <p:cNvSpPr/>
          <p:nvPr/>
        </p:nvSpPr>
        <p:spPr>
          <a:xfrm>
            <a:off x="179280" y="333360"/>
            <a:ext cx="6767640" cy="1735560"/>
          </a:xfrm>
          <a:prstGeom prst="rect">
            <a:avLst/>
          </a:prstGeom>
          <a:solidFill>
            <a:srgbClr val="66ff66"/>
          </a:solidFill>
        </p:spPr>
        <p:txBody>
          <a:bodyPr bIns="45000" lIns="90000" rIns="90000" tIns="45000"/>
          <a:p>
            <a:pPr algn="just"/>
            <a:r>
              <a:rPr lang="ru-RU">
                <a:solidFill>
                  <a:srgbClr val="000000"/>
                </a:solidFill>
                <a:latin typeface="Arial"/>
              </a:rPr>
              <a:t>Следует подчеркнуть, что экспертам так и не предоставили исследования по выбросам вредных веществ, которые будут образовываться при плавке усинского концентрата с помощью новой трех стадийной технологии. Какие газы и в каком количестве будут выделяться - официальные измерения на этот счет отсутствуют.</a:t>
            </a:r>
            <a:endParaRPr/>
          </a:p>
        </p:txBody>
      </p:sp>
    </p:spTree>
  </p:cSld>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116" name="Picture 2"/>
          <p:cNvPicPr/>
          <p:nvPr/>
        </p:nvPicPr>
        <p:blipFill>
          <a:blip r:embed="rId1"/>
          <a:stretch>
            <a:fillRect/>
          </a:stretch>
        </p:blipFill>
        <p:spPr>
          <a:xfrm>
            <a:off x="0" y="0"/>
            <a:ext cx="9201600" cy="6856920"/>
          </a:xfrm>
          <a:prstGeom prst="rect">
            <a:avLst/>
          </a:prstGeom>
        </p:spPr>
      </p:pic>
      <p:sp>
        <p:nvSpPr>
          <p:cNvPr id="117" name="CustomShape 1"/>
          <p:cNvSpPr/>
          <p:nvPr/>
        </p:nvSpPr>
        <p:spPr>
          <a:xfrm>
            <a:off x="539640" y="333360"/>
            <a:ext cx="8423640" cy="2220840"/>
          </a:xfrm>
          <a:prstGeom prst="rect">
            <a:avLst/>
          </a:prstGeom>
        </p:spPr>
        <p:txBody>
          <a:bodyPr bIns="45000" lIns="90000" rIns="90000" tIns="45000"/>
          <a:p>
            <a:pPr algn="just"/>
            <a:r>
              <a:rPr b="1" lang="ru-RU" sz="1400">
                <a:solidFill>
                  <a:srgbClr val="c00000"/>
                </a:solidFill>
                <a:latin typeface="Arial"/>
              </a:rPr>
              <a:t>Хочется отметить весьма </a:t>
            </a:r>
            <a:r>
              <a:rPr b="1" lang="ru-RU" sz="1400" u="sng">
                <a:solidFill>
                  <a:srgbClr val="c00000"/>
                </a:solidFill>
                <a:latin typeface="Arial"/>
              </a:rPr>
              <a:t>негативное впечатление </a:t>
            </a:r>
            <a:r>
              <a:rPr b="1" lang="ru-RU" sz="1400">
                <a:solidFill>
                  <a:srgbClr val="c00000"/>
                </a:solidFill>
                <a:latin typeface="Arial"/>
              </a:rPr>
              <a:t>от двух концептуальных линий проекта. А именно:</a:t>
            </a:r>
            <a:endParaRPr/>
          </a:p>
          <a:p>
            <a:pPr algn="just"/>
            <a:endParaRPr/>
          </a:p>
          <a:p>
            <a:pPr algn="just">
              <a:buFont typeface="StarSymbol"/>
              <a:buChar char="-"/>
            </a:pPr>
            <a:r>
              <a:rPr b="1" lang="ru-RU" sz="1400">
                <a:solidFill>
                  <a:srgbClr val="c00000"/>
                </a:solidFill>
                <a:latin typeface="Arial"/>
              </a:rPr>
              <a:t>  </a:t>
            </a:r>
            <a:r>
              <a:rPr b="1" lang="ru-RU" sz="1400">
                <a:solidFill>
                  <a:srgbClr val="c00000"/>
                </a:solidFill>
                <a:latin typeface="Arial"/>
              </a:rPr>
              <a:t>загрязнение воздушного бассейна Енисейским заводом ферросплавов рассмотрено только для одного цеха (вместо планируемых двух);</a:t>
            </a:r>
            <a:endParaRPr/>
          </a:p>
          <a:p>
            <a:pPr algn="just"/>
            <a:endParaRPr/>
          </a:p>
          <a:p>
            <a:pPr algn="just">
              <a:buFont typeface="StarSymbol"/>
              <a:buChar char="-"/>
            </a:pPr>
            <a:r>
              <a:rPr b="1" lang="ru-RU" sz="1400">
                <a:solidFill>
                  <a:srgbClr val="c00000"/>
                </a:solidFill>
                <a:latin typeface="Arial"/>
              </a:rPr>
              <a:t>- расчет для промышленных выбросов произведен, на основании данных фактически взятых с потолка (в письме Украинского ГНТЦ «Энергосталь» от 27.08.10 № 7-06-2183 не указано, откуда они взяли эти данные, нет ссылки на официальный документ, не сказано какая технология лежит в основе плавки, какая использована руда).</a:t>
            </a:r>
            <a:endParaRPr/>
          </a:p>
        </p:txBody>
      </p:sp>
    </p:spTree>
  </p:cSld>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118" name="Picture 2"/>
          <p:cNvPicPr/>
          <p:nvPr/>
        </p:nvPicPr>
        <p:blipFill>
          <a:blip r:embed="rId1"/>
          <a:stretch>
            <a:fillRect/>
          </a:stretch>
        </p:blipFill>
        <p:spPr>
          <a:xfrm>
            <a:off x="0" y="0"/>
            <a:ext cx="9142920" cy="6856920"/>
          </a:xfrm>
          <a:prstGeom prst="rect">
            <a:avLst/>
          </a:prstGeom>
        </p:spPr>
      </p:pic>
      <p:sp>
        <p:nvSpPr>
          <p:cNvPr id="119" name="CustomShape 1"/>
          <p:cNvSpPr/>
          <p:nvPr/>
        </p:nvSpPr>
        <p:spPr>
          <a:xfrm>
            <a:off x="468360" y="404640"/>
            <a:ext cx="8206200" cy="912600"/>
          </a:xfrm>
          <a:prstGeom prst="rect">
            <a:avLst/>
          </a:prstGeom>
          <a:solidFill>
            <a:srgbClr val="66ff66"/>
          </a:solidFill>
        </p:spPr>
        <p:txBody>
          <a:bodyPr bIns="45000" lIns="90000" rIns="90000" tIns="45000"/>
          <a:p>
            <a:pPr algn="just"/>
            <a:r>
              <a:rPr b="1" lang="ru-RU">
                <a:solidFill>
                  <a:srgbClr val="000000"/>
                </a:solidFill>
                <a:latin typeface="Arial"/>
              </a:rPr>
              <a:t>Новая технология, о которой заявляет «Чек-Су», предполагает участие общественности на всех этапах выполнения ОВОС, однако компания под разными предлогами избегает публичных обсуждений. </a:t>
            </a:r>
            <a:endParaRPr/>
          </a:p>
        </p:txBody>
      </p:sp>
    </p:spTree>
  </p:cSld>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120" name="Рисунок 3"/>
          <p:cNvPicPr/>
          <p:nvPr/>
        </p:nvPicPr>
        <p:blipFill>
          <a:blip r:embed="rId1"/>
          <a:stretch>
            <a:fillRect/>
          </a:stretch>
        </p:blipFill>
        <p:spPr>
          <a:xfrm>
            <a:off x="5288040" y="2637000"/>
            <a:ext cx="3459600" cy="4219920"/>
          </a:xfrm>
          <a:prstGeom prst="rect">
            <a:avLst/>
          </a:prstGeom>
        </p:spPr>
      </p:pic>
      <p:sp>
        <p:nvSpPr>
          <p:cNvPr id="121" name="CustomShape 1"/>
          <p:cNvSpPr/>
          <p:nvPr/>
        </p:nvSpPr>
        <p:spPr>
          <a:xfrm>
            <a:off x="324000" y="404640"/>
            <a:ext cx="8711280" cy="2007720"/>
          </a:xfrm>
          <a:prstGeom prst="rect">
            <a:avLst/>
          </a:prstGeom>
        </p:spPr>
        <p:txBody>
          <a:bodyPr bIns="45000" lIns="90000" rIns="90000" tIns="45000"/>
          <a:p>
            <a:pPr algn="just"/>
            <a:r>
              <a:rPr lang="ru-RU" sz="1400">
                <a:solidFill>
                  <a:srgbClr val="000000"/>
                </a:solidFill>
                <a:latin typeface="Arial"/>
              </a:rPr>
              <a:t>Есть ли законные основания, по которым общественность могла бы сказать свое решительное «нет»? Да – это общественные слушания  при выполнении работ по оценке воздействия на окружающую среду (ОВОС). И они обязаны были состояться,  потому что компания Чек-Су заявляет о </a:t>
            </a:r>
            <a:r>
              <a:rPr b="1" lang="ru-RU" sz="1400" u="sng">
                <a:solidFill>
                  <a:srgbClr val="000000"/>
                </a:solidFill>
                <a:latin typeface="Arial"/>
              </a:rPr>
              <a:t>новой технологии</a:t>
            </a:r>
            <a:r>
              <a:rPr lang="ru-RU" sz="1400">
                <a:solidFill>
                  <a:srgbClr val="000000"/>
                </a:solidFill>
                <a:latin typeface="Arial"/>
              </a:rPr>
              <a:t> выплавки ферромарганцевых сплавов из руды Усинского месторождения. Эта технология защищена патентом РФ № RU 2374350 C1. В Федеральном законе «Об экологической экспертизе» прописано: новые технологии должны проходить государственную экологическую экспертизу! В рамках этой экспертизы проводится ОВОС. И только потом после обсуждения проекта между заказчиком документации и общественностью  вырабатывается решение о возможности или запрете строительства. Без протокола согласования  строительство невозможно!</a:t>
            </a:r>
            <a:endParaRPr/>
          </a:p>
        </p:txBody>
      </p:sp>
      <p:pic>
        <p:nvPicPr>
          <p:cNvPr descr="" id="122" name="Picture 2"/>
          <p:cNvPicPr/>
          <p:nvPr/>
        </p:nvPicPr>
        <p:blipFill>
          <a:blip r:embed="rId2"/>
          <a:stretch>
            <a:fillRect/>
          </a:stretch>
        </p:blipFill>
        <p:spPr>
          <a:xfrm>
            <a:off x="395280" y="3284640"/>
            <a:ext cx="4362840" cy="2900880"/>
          </a:xfrm>
          <a:prstGeom prst="rect">
            <a:avLst/>
          </a:prstGeom>
        </p:spPr>
      </p:pic>
    </p:spTree>
  </p:cSld>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3" name="CustomShape 1"/>
          <p:cNvSpPr/>
          <p:nvPr/>
        </p:nvSpPr>
        <p:spPr>
          <a:xfrm>
            <a:off x="1043640" y="1628640"/>
            <a:ext cx="6912000" cy="1461240"/>
          </a:xfrm>
          <a:prstGeom prst="rect">
            <a:avLst/>
          </a:prstGeom>
        </p:spPr>
        <p:txBody>
          <a:bodyPr bIns="45000" lIns="90000" rIns="90000" tIns="45000"/>
          <a:p>
            <a:pPr algn="just"/>
            <a:r>
              <a:rPr lang="ru-RU">
                <a:solidFill>
                  <a:srgbClr val="000000"/>
                </a:solidFill>
                <a:latin typeface="Times New Roman"/>
              </a:rPr>
              <a:t>В лабораторных условиях было проведено исследование влияния ионов тяжелых металлов (цинка, меди, кобальта, марганца) на рост пырея. После 15 дней воздействия этих ионов на растения, только ионы марганца вызвали полное увядание травы. Иллюстрация опытных образцов представлена на следующих двух слайдах.</a:t>
            </a:r>
            <a:endParaRPr/>
          </a:p>
        </p:txBody>
      </p:sp>
    </p:spTree>
  </p:cSld>
  <p:timing>
    <p:tnLst>
      <p:par>
        <p:cTn dur="indefinite" id="5" nodeType="tmRoot" restart="never">
          <p:childTnLst>
            <p:seq>
              <p:cTn id="6" nodeType="mainSeq">
                <p:childTnLst/>
              </p:cTn>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4" name="CustomShape 1"/>
          <p:cNvSpPr/>
          <p:nvPr/>
        </p:nvSpPr>
        <p:spPr>
          <a:xfrm>
            <a:off x="1763640" y="4869000"/>
            <a:ext cx="5760000" cy="1186920"/>
          </a:xfrm>
          <a:prstGeom prst="rect">
            <a:avLst/>
          </a:prstGeom>
        </p:spPr>
        <p:txBody>
          <a:bodyPr bIns="45000" lIns="90000" rIns="90000" tIns="45000"/>
          <a:p>
            <a:pPr algn="just"/>
            <a:r>
              <a:rPr b="1" lang="ru-RU">
                <a:solidFill>
                  <a:srgbClr val="000000"/>
                </a:solidFill>
                <a:latin typeface="Times New Roman"/>
              </a:rPr>
              <a:t>Ионы кобальта не влияли на флуоресцентные параметры и морфологию листьев пырея. Опытные образцы (справа) не отличались от контрольных растений (слева).</a:t>
            </a:r>
            <a:endParaRPr/>
          </a:p>
        </p:txBody>
      </p:sp>
      <p:pic>
        <p:nvPicPr>
          <p:cNvPr descr="" id="125" name="Рисунок 2"/>
          <p:cNvPicPr/>
          <p:nvPr/>
        </p:nvPicPr>
        <p:blipFill>
          <a:blip r:embed="rId1"/>
          <a:stretch>
            <a:fillRect/>
          </a:stretch>
        </p:blipFill>
        <p:spPr>
          <a:xfrm>
            <a:off x="2195640" y="981000"/>
            <a:ext cx="4896360" cy="3815280"/>
          </a:xfrm>
          <a:prstGeom prst="rect">
            <a:avLst/>
          </a:prstGeom>
        </p:spPr>
      </p:pic>
    </p:spTree>
  </p:cSld>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6" name="CustomShape 1"/>
          <p:cNvSpPr/>
          <p:nvPr/>
        </p:nvSpPr>
        <p:spPr>
          <a:xfrm>
            <a:off x="1476360" y="4724280"/>
            <a:ext cx="5974200" cy="912600"/>
          </a:xfrm>
          <a:prstGeom prst="rect">
            <a:avLst/>
          </a:prstGeom>
        </p:spPr>
        <p:txBody>
          <a:bodyPr bIns="45000" lIns="90000" rIns="90000" tIns="45000"/>
          <a:p>
            <a:pPr algn="just"/>
            <a:r>
              <a:rPr b="1" lang="ru-RU">
                <a:solidFill>
                  <a:srgbClr val="000000"/>
                </a:solidFill>
                <a:latin typeface="Times New Roman"/>
              </a:rPr>
              <a:t>Ингибирующее действие на ростовые процессы пырея оказали ионы марганца. Контрольное (слева) и опытное (справа) растения после 15 дней вегетации.</a:t>
            </a:r>
            <a:endParaRPr/>
          </a:p>
        </p:txBody>
      </p:sp>
      <p:pic>
        <p:nvPicPr>
          <p:cNvPr descr="" id="127" name="Рисунок 2"/>
          <p:cNvPicPr/>
          <p:nvPr/>
        </p:nvPicPr>
        <p:blipFill>
          <a:blip r:embed="rId1"/>
          <a:stretch>
            <a:fillRect/>
          </a:stretch>
        </p:blipFill>
        <p:spPr>
          <a:xfrm>
            <a:off x="2411280" y="692280"/>
            <a:ext cx="4246920" cy="3888360"/>
          </a:xfrm>
          <a:prstGeom prst="rect">
            <a:avLst/>
          </a:prstGeom>
        </p:spPr>
      </p:pic>
    </p:spTree>
  </p:cSld>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8" name="CustomShape 1"/>
          <p:cNvSpPr/>
          <p:nvPr/>
        </p:nvSpPr>
        <p:spPr>
          <a:xfrm>
            <a:off x="827640" y="1772640"/>
            <a:ext cx="7488720" cy="1461240"/>
          </a:xfrm>
          <a:prstGeom prst="rect">
            <a:avLst/>
          </a:prstGeom>
        </p:spPr>
        <p:txBody>
          <a:bodyPr bIns="45000" lIns="90000" rIns="90000" tIns="45000"/>
          <a:p>
            <a:pPr algn="just"/>
            <a:r>
              <a:rPr lang="ru-RU">
                <a:solidFill>
                  <a:srgbClr val="000000"/>
                </a:solidFill>
                <a:latin typeface="Arial"/>
              </a:rPr>
              <a:t>Как сегодня представители компании ЧЕК.СУ могут доказать безопасность навязываемого красноярцам производства? Это элементарно просто. Раз представители компании так рьяно нахваливают в СМИ свою замечательную технологию, то пусть они докажут это на деле.</a:t>
            </a:r>
            <a:endParaRPr/>
          </a:p>
        </p:txBody>
      </p:sp>
    </p:spTree>
  </p:cSld>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129" name="Picture 1"/>
          <p:cNvPicPr/>
          <p:nvPr/>
        </p:nvPicPr>
        <p:blipFill>
          <a:blip r:embed="rId1"/>
          <a:stretch>
            <a:fillRect/>
          </a:stretch>
        </p:blipFill>
        <p:spPr>
          <a:xfrm>
            <a:off x="0" y="0"/>
            <a:ext cx="9142920" cy="6856920"/>
          </a:xfrm>
          <a:prstGeom prst="rect">
            <a:avLst/>
          </a:prstGeom>
        </p:spPr>
      </p:pic>
      <p:sp>
        <p:nvSpPr>
          <p:cNvPr id="130" name="CustomShape 1"/>
          <p:cNvSpPr/>
          <p:nvPr/>
        </p:nvSpPr>
        <p:spPr>
          <a:xfrm>
            <a:off x="900000" y="404640"/>
            <a:ext cx="7703280" cy="363960"/>
          </a:xfrm>
          <a:prstGeom prst="rect">
            <a:avLst/>
          </a:prstGeom>
        </p:spPr>
        <p:txBody>
          <a:bodyPr bIns="45000" lIns="90000" rIns="90000" tIns="45000"/>
          <a:p>
            <a:r>
              <a:rPr b="1" lang="ru-RU">
                <a:solidFill>
                  <a:srgbClr val="c00000"/>
                </a:solidFill>
                <a:latin typeface="Arial"/>
              </a:rPr>
              <a:t>Это завод по производству ферросплавов в Мо Рана, Норвегия.</a:t>
            </a:r>
            <a:endParaRPr/>
          </a:p>
        </p:txBody>
      </p:sp>
    </p:spTree>
  </p:cSld>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131" name="Picture 4"/>
          <p:cNvPicPr/>
          <p:nvPr/>
        </p:nvPicPr>
        <p:blipFill>
          <a:blip r:embed="rId1"/>
          <a:stretch>
            <a:fillRect/>
          </a:stretch>
        </p:blipFill>
        <p:spPr>
          <a:xfrm>
            <a:off x="2627280" y="3500280"/>
            <a:ext cx="3815280" cy="2462760"/>
          </a:xfrm>
          <a:prstGeom prst="rect">
            <a:avLst/>
          </a:prstGeom>
        </p:spPr>
      </p:pic>
      <p:sp>
        <p:nvSpPr>
          <p:cNvPr id="132" name="CustomShape 1"/>
          <p:cNvSpPr/>
          <p:nvPr/>
        </p:nvSpPr>
        <p:spPr>
          <a:xfrm>
            <a:off x="539640" y="620640"/>
            <a:ext cx="7702920" cy="2009880"/>
          </a:xfrm>
          <a:prstGeom prst="rect">
            <a:avLst/>
          </a:prstGeom>
        </p:spPr>
        <p:txBody>
          <a:bodyPr bIns="45000" lIns="90000" rIns="90000" tIns="45000"/>
          <a:p>
            <a:pPr algn="just"/>
            <a:r>
              <a:rPr lang="ru-RU">
                <a:solidFill>
                  <a:srgbClr val="000000"/>
                </a:solidFill>
                <a:latin typeface="Arial"/>
              </a:rPr>
              <a:t>Пусть руководство ЧЕК.СУ договорится с норвежским заводом ферросплавов, отвезет туда усинский концентрат, попробует выплавить из него ферромарганец по технологии ЕЗФ, и если после этого оборудование не выйдет из строя, окружающая среда не подвергнется негативному воздействию, а рабочие не сбегут из цеха, - вот тогда пусть и рекомендуют данную технологию для нас. Это будет самая лучшая экспертиза!</a:t>
            </a:r>
            <a:endParaRPr/>
          </a:p>
        </p:txBody>
      </p:sp>
    </p:spTree>
  </p:cSld>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133" name="il_fi"/>
          <p:cNvPicPr/>
          <p:nvPr/>
        </p:nvPicPr>
        <p:blipFill>
          <a:blip r:embed="rId1"/>
          <a:stretch>
            <a:fillRect/>
          </a:stretch>
        </p:blipFill>
        <p:spPr>
          <a:xfrm>
            <a:off x="0" y="0"/>
            <a:ext cx="9142920" cy="6856920"/>
          </a:xfrm>
          <a:prstGeom prst="rect">
            <a:avLst/>
          </a:prstGeom>
        </p:spPr>
      </p:pic>
      <p:sp>
        <p:nvSpPr>
          <p:cNvPr id="134" name="CustomShape 1"/>
          <p:cNvSpPr/>
          <p:nvPr/>
        </p:nvSpPr>
        <p:spPr>
          <a:xfrm>
            <a:off x="826920" y="3789360"/>
            <a:ext cx="7560360" cy="820800"/>
          </a:xfrm>
          <a:prstGeom prst="rect">
            <a:avLst/>
          </a:prstGeom>
          <a:solidFill>
            <a:srgbClr val="ffff66"/>
          </a:solidFill>
        </p:spPr>
        <p:txBody>
          <a:bodyPr bIns="45000" lIns="90000" rIns="90000" tIns="45000"/>
          <a:p>
            <a:pPr algn="ctr"/>
            <a:r>
              <a:rPr b="1" lang="ru-RU" sz="4800">
                <a:solidFill>
                  <a:srgbClr val="c00000"/>
                </a:solidFill>
                <a:latin typeface="Calibri"/>
              </a:rPr>
              <a:t>СПАСИБО  ЗА  ВНИМАНИЕ!</a:t>
            </a:r>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